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96" r:id="rId1"/>
  </p:sldMasterIdLst>
  <p:notesMasterIdLst>
    <p:notesMasterId r:id="rId61"/>
  </p:notesMasterIdLst>
  <p:sldIdLst>
    <p:sldId id="269" r:id="rId2"/>
    <p:sldId id="276" r:id="rId3"/>
    <p:sldId id="321" r:id="rId4"/>
    <p:sldId id="373" r:id="rId5"/>
    <p:sldId id="374" r:id="rId6"/>
    <p:sldId id="319" r:id="rId7"/>
    <p:sldId id="324" r:id="rId8"/>
    <p:sldId id="320" r:id="rId9"/>
    <p:sldId id="343" r:id="rId10"/>
    <p:sldId id="325" r:id="rId11"/>
    <p:sldId id="347" r:id="rId12"/>
    <p:sldId id="344" r:id="rId13"/>
    <p:sldId id="345" r:id="rId14"/>
    <p:sldId id="346" r:id="rId15"/>
    <p:sldId id="330" r:id="rId16"/>
    <p:sldId id="348" r:id="rId17"/>
    <p:sldId id="351" r:id="rId18"/>
    <p:sldId id="355" r:id="rId19"/>
    <p:sldId id="356" r:id="rId20"/>
    <p:sldId id="327" r:id="rId21"/>
    <p:sldId id="357" r:id="rId22"/>
    <p:sldId id="289" r:id="rId23"/>
    <p:sldId id="381" r:id="rId24"/>
    <p:sldId id="382" r:id="rId25"/>
    <p:sldId id="383" r:id="rId26"/>
    <p:sldId id="384" r:id="rId27"/>
    <p:sldId id="328" r:id="rId28"/>
    <p:sldId id="261" r:id="rId29"/>
    <p:sldId id="286" r:id="rId30"/>
    <p:sldId id="287" r:id="rId31"/>
    <p:sldId id="358" r:id="rId32"/>
    <p:sldId id="285" r:id="rId33"/>
    <p:sldId id="280" r:id="rId34"/>
    <p:sldId id="359" r:id="rId35"/>
    <p:sldId id="360" r:id="rId36"/>
    <p:sldId id="361" r:id="rId37"/>
    <p:sldId id="362" r:id="rId38"/>
    <p:sldId id="260" r:id="rId39"/>
    <p:sldId id="288" r:id="rId40"/>
    <p:sldId id="307" r:id="rId41"/>
    <p:sldId id="363" r:id="rId42"/>
    <p:sldId id="267" r:id="rId43"/>
    <p:sldId id="297" r:id="rId44"/>
    <p:sldId id="298" r:id="rId45"/>
    <p:sldId id="364" r:id="rId46"/>
    <p:sldId id="365" r:id="rId47"/>
    <p:sldId id="342" r:id="rId48"/>
    <p:sldId id="372" r:id="rId49"/>
    <p:sldId id="370" r:id="rId50"/>
    <p:sldId id="371" r:id="rId51"/>
    <p:sldId id="366" r:id="rId52"/>
    <p:sldId id="367" r:id="rId53"/>
    <p:sldId id="368" r:id="rId54"/>
    <p:sldId id="369" r:id="rId55"/>
    <p:sldId id="302" r:id="rId56"/>
    <p:sldId id="313" r:id="rId57"/>
    <p:sldId id="385" r:id="rId58"/>
    <p:sldId id="386" r:id="rId59"/>
    <p:sldId id="387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5B930787-5A6E-6645-90B5-20DD409F89A8}">
          <p14:sldIdLst>
            <p14:sldId id="269"/>
          </p14:sldIdLst>
        </p14:section>
        <p14:section name="Project Outline" id="{027AF902-E767-6049-97A2-C4A6B30D552C}">
          <p14:sldIdLst>
            <p14:sldId id="276"/>
            <p14:sldId id="321"/>
            <p14:sldId id="373"/>
            <p14:sldId id="374"/>
          </p14:sldIdLst>
        </p14:section>
        <p14:section name="Wittgenstein's Mistress" id="{5623D4B1-7358-8D4D-B5C2-2CB32412C546}">
          <p14:sldIdLst>
            <p14:sldId id="319"/>
            <p14:sldId id="324"/>
          </p14:sldIdLst>
        </p14:section>
        <p14:section name="Close vs Distant" id="{66FF461A-B5E0-0140-965E-AA8850EA0479}">
          <p14:sldIdLst>
            <p14:sldId id="320"/>
            <p14:sldId id="343"/>
          </p14:sldIdLst>
        </p14:section>
        <p14:section name="Approach Description" id="{7D7ACBAA-85B7-054A-AAB2-AD4AD98DD8BF}">
          <p14:sldIdLst>
            <p14:sldId id="325"/>
            <p14:sldId id="347"/>
            <p14:sldId id="344"/>
            <p14:sldId id="345"/>
            <p14:sldId id="346"/>
          </p14:sldIdLst>
        </p14:section>
        <p14:section name="Phrase_Repetition" id="{24FEE693-74DB-2A42-93C8-07C8645A000F}">
          <p14:sldIdLst>
            <p14:sldId id="330"/>
            <p14:sldId id="348"/>
            <p14:sldId id="351"/>
            <p14:sldId id="355"/>
            <p14:sldId id="356"/>
          </p14:sldIdLst>
        </p14:section>
        <p14:section name="Entity_Extraction" id="{95B8B895-234A-7D40-8FE8-8ED385B115BF}">
          <p14:sldIdLst>
            <p14:sldId id="327"/>
            <p14:sldId id="357"/>
            <p14:sldId id="289"/>
            <p14:sldId id="381"/>
            <p14:sldId id="382"/>
            <p14:sldId id="383"/>
            <p14:sldId id="384"/>
          </p14:sldIdLst>
        </p14:section>
        <p14:section name="Network Maps" id="{5FA74451-B26C-9E41-A040-7DCBF5222E59}">
          <p14:sldIdLst>
            <p14:sldId id="328"/>
            <p14:sldId id="261"/>
            <p14:sldId id="286"/>
            <p14:sldId id="287"/>
            <p14:sldId id="358"/>
            <p14:sldId id="285"/>
            <p14:sldId id="280"/>
            <p14:sldId id="359"/>
            <p14:sldId id="360"/>
            <p14:sldId id="361"/>
            <p14:sldId id="362"/>
            <p14:sldId id="260"/>
            <p14:sldId id="288"/>
            <p14:sldId id="307"/>
          </p14:sldIdLst>
        </p14:section>
        <p14:section name="Sequence_Graph" id="{B1F93320-59A6-5648-8049-D638ED0B7E1D}">
          <p14:sldIdLst>
            <p14:sldId id="363"/>
            <p14:sldId id="267"/>
            <p14:sldId id="297"/>
            <p14:sldId id="298"/>
            <p14:sldId id="364"/>
            <p14:sldId id="365"/>
          </p14:sldIdLst>
        </p14:section>
        <p14:section name="Conclusion" id="{9FA4EB15-2CE3-2645-ACB0-401B17376E31}">
          <p14:sldIdLst>
            <p14:sldId id="342"/>
            <p14:sldId id="372"/>
            <p14:sldId id="370"/>
            <p14:sldId id="371"/>
            <p14:sldId id="366"/>
            <p14:sldId id="367"/>
            <p14:sldId id="368"/>
            <p14:sldId id="369"/>
          </p14:sldIdLst>
        </p14:section>
        <p14:section name="Questions" id="{CEF106FC-165F-C24D-AE40-266BF64069C2}">
          <p14:sldIdLst>
            <p14:sldId id="302"/>
          </p14:sldIdLst>
        </p14:section>
        <p14:section name="QA_Paragraph_Structure" id="{6611A59F-5C98-1143-A0FB-537F43F98CE2}">
          <p14:sldIdLst>
            <p14:sldId id="313"/>
          </p14:sldIdLst>
        </p14:section>
        <p14:section name="QA_Phrase_Removal" id="{76F29005-0FD1-E948-969A-431D22599980}">
          <p14:sldIdLst>
            <p14:sldId id="385"/>
            <p14:sldId id="386"/>
            <p14:sldId id="38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6ADF"/>
    <a:srgbClr val="0000FC"/>
    <a:srgbClr val="EBEBEB"/>
    <a:srgbClr val="FFFF00"/>
    <a:srgbClr val="BFBFBF"/>
    <a:srgbClr val="628159"/>
    <a:srgbClr val="657F5D"/>
    <a:srgbClr val="DFE8C4"/>
    <a:srgbClr val="E2F0D9"/>
    <a:srgbClr val="E9EE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66"/>
    <p:restoredTop sz="94592"/>
  </p:normalViewPr>
  <p:slideViewPr>
    <p:cSldViewPr snapToGrid="0" snapToObjects="1">
      <p:cViewPr>
        <p:scale>
          <a:sx n="93" d="100"/>
          <a:sy n="93" d="100"/>
        </p:scale>
        <p:origin x="21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21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notesMaster" Target="notesMasters/notesMaster1.xml"/><Relationship Id="rId62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47AED-EAB7-0940-BB50-365651D58E1A}" type="datetimeFigureOut">
              <a:rPr lang="en-US" smtClean="0"/>
              <a:t>3/18/17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F49711-56E4-2F48-B035-432C6336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82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49711-56E4-2F48-B035-432C63369B2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045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49711-56E4-2F48-B035-432C63369B2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 userDrawn="1"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</p:spPr>
        <p:txBody>
          <a:bodyPr/>
          <a:lstStyle/>
          <a:p>
            <a:fld id="{D858A1F2-18FA-D54C-872D-5FF0C39BAB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9BB73-1583-8F4F-BD36-F20828887381}" type="datetimeFigureOut">
              <a:rPr lang="en-US" smtClean="0"/>
              <a:t>3/18/17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76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7" r:id="rId1"/>
    <p:sldLayoutId id="2147484198" r:id="rId2"/>
    <p:sldLayoutId id="2147484199" r:id="rId3"/>
    <p:sldLayoutId id="2147484200" r:id="rId4"/>
    <p:sldLayoutId id="2147484201" r:id="rId5"/>
    <p:sldLayoutId id="2147484202" r:id="rId6"/>
    <p:sldLayoutId id="2147484203" r:id="rId7"/>
    <p:sldLayoutId id="2147484204" r:id="rId8"/>
    <p:sldLayoutId id="2147484205" r:id="rId9"/>
    <p:sldLayoutId id="2147484206" r:id="rId10"/>
    <p:sldLayoutId id="2147484207" r:id="rId11"/>
    <p:sldLayoutId id="2147484208" r:id="rId12"/>
    <p:sldLayoutId id="2147484209" r:id="rId13"/>
    <p:sldLayoutId id="2147484210" r:id="rId14"/>
    <p:sldLayoutId id="2147484211" r:id="rId15"/>
    <p:sldLayoutId id="21474842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conor.kelleher.1@ucdconnect.ie" TargetMode="Externa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2" y="1308629"/>
            <a:ext cx="8078787" cy="1942570"/>
          </a:xfrm>
        </p:spPr>
        <p:txBody>
          <a:bodyPr>
            <a:normAutofit fontScale="90000"/>
          </a:bodyPr>
          <a:lstStyle/>
          <a:p>
            <a:r>
              <a:rPr lang="en-US" sz="4400" dirty="0" smtClean="0"/>
              <a:t>Final Year Project</a:t>
            </a:r>
            <a:br>
              <a:rPr lang="en-US" sz="4400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mtClean="0"/>
              <a:t>Markson’s</a:t>
            </a:r>
            <a:r>
              <a:rPr lang="en-US" dirty="0" smtClean="0"/>
              <a:t> Memory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2" y="4252446"/>
            <a:ext cx="8915399" cy="2148355"/>
          </a:xfrm>
        </p:spPr>
        <p:txBody>
          <a:bodyPr>
            <a:normAutofit/>
          </a:bodyPr>
          <a:lstStyle/>
          <a:p>
            <a:r>
              <a:rPr lang="en-US" sz="3600" smtClean="0"/>
              <a:t>Conor Kelleher</a:t>
            </a:r>
          </a:p>
          <a:p>
            <a:r>
              <a:rPr lang="en-US" sz="2800" smtClean="0"/>
              <a:t>13395381</a:t>
            </a:r>
          </a:p>
          <a:p>
            <a:endParaRPr lang="en-US" smtClean="0"/>
          </a:p>
          <a:p>
            <a:r>
              <a:rPr lang="en-US" smtClean="0"/>
              <a:t>Supervisor: Mark Keane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676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9" b="1369"/>
          <a:stretch/>
        </p:blipFill>
        <p:spPr>
          <a:xfrm>
            <a:off x="7540750" y="10"/>
            <a:ext cx="4651250" cy="6858776"/>
          </a:xfrm>
          <a:prstGeom prst="rect">
            <a:avLst/>
          </a:prstGeom>
        </p:spPr>
      </p:pic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291" y="480390"/>
            <a:ext cx="6675215" cy="148986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smtClean="0">
                <a:solidFill>
                  <a:srgbClr val="FEFFFF"/>
                </a:solidFill>
              </a:rPr>
              <a:t>Approach</a:t>
            </a:r>
            <a:r>
              <a:rPr lang="en-US" sz="4000" dirty="0">
                <a:solidFill>
                  <a:srgbClr val="FEFFFF"/>
                </a:solidFill>
              </a:rPr>
              <a:t/>
            </a:r>
            <a:br>
              <a:rPr lang="en-US" sz="4000" dirty="0">
                <a:solidFill>
                  <a:srgbClr val="FEFFFF"/>
                </a:solidFill>
              </a:rPr>
            </a:br>
            <a:endParaRPr lang="en-US" sz="4000" dirty="0">
              <a:solidFill>
                <a:srgbClr val="FEFFFF"/>
              </a:solidFill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613519" y="1666240"/>
            <a:ext cx="6583246" cy="325022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 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 smtClean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 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 smtClean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 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 smtClean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 </a:t>
            </a:r>
            <a:endParaRPr lang="en-US" sz="3200" dirty="0" smtClean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98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9" b="1369"/>
          <a:stretch/>
        </p:blipFill>
        <p:spPr>
          <a:xfrm>
            <a:off x="7540750" y="10"/>
            <a:ext cx="4651250" cy="6858776"/>
          </a:xfrm>
          <a:prstGeom prst="rect">
            <a:avLst/>
          </a:prstGeom>
        </p:spPr>
      </p:pic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291" y="480390"/>
            <a:ext cx="6675215" cy="148986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smtClean="0">
                <a:solidFill>
                  <a:srgbClr val="FEFFFF"/>
                </a:solidFill>
              </a:rPr>
              <a:t>Approach</a:t>
            </a:r>
            <a:r>
              <a:rPr lang="en-US" sz="4000" dirty="0">
                <a:solidFill>
                  <a:srgbClr val="FEFFFF"/>
                </a:solidFill>
              </a:rPr>
              <a:t/>
            </a:r>
            <a:br>
              <a:rPr lang="en-US" sz="4000" dirty="0">
                <a:solidFill>
                  <a:srgbClr val="FEFFFF"/>
                </a:solidFill>
              </a:rPr>
            </a:br>
            <a:endParaRPr lang="en-US" sz="4000" dirty="0">
              <a:solidFill>
                <a:srgbClr val="FEFFFF"/>
              </a:solidFill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613519" y="1666240"/>
            <a:ext cx="6583246" cy="325022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200" dirty="0">
                <a:solidFill>
                  <a:srgbClr val="FEFFFF"/>
                </a:solidFill>
              </a:rPr>
              <a:t>Extract Repeated Phrases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 smtClean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 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 smtClean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 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 smtClean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 </a:t>
            </a:r>
            <a:endParaRPr lang="en-US" sz="3200" dirty="0" smtClean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70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9" b="1369"/>
          <a:stretch/>
        </p:blipFill>
        <p:spPr>
          <a:xfrm>
            <a:off x="7540750" y="10"/>
            <a:ext cx="4651250" cy="6858776"/>
          </a:xfrm>
          <a:prstGeom prst="rect">
            <a:avLst/>
          </a:prstGeom>
        </p:spPr>
      </p:pic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291" y="480390"/>
            <a:ext cx="6675215" cy="148986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smtClean="0">
                <a:solidFill>
                  <a:srgbClr val="FEFFFF"/>
                </a:solidFill>
              </a:rPr>
              <a:t>Approach</a:t>
            </a:r>
            <a:r>
              <a:rPr lang="en-US" sz="4000" dirty="0">
                <a:solidFill>
                  <a:srgbClr val="FEFFFF"/>
                </a:solidFill>
              </a:rPr>
              <a:t/>
            </a:r>
            <a:br>
              <a:rPr lang="en-US" sz="4000" dirty="0">
                <a:solidFill>
                  <a:srgbClr val="FEFFFF"/>
                </a:solidFill>
              </a:rPr>
            </a:br>
            <a:endParaRPr lang="en-US" sz="4000" dirty="0">
              <a:solidFill>
                <a:srgbClr val="FEFFFF"/>
              </a:solidFill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613519" y="1666240"/>
            <a:ext cx="6583246" cy="325022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200" dirty="0">
                <a:solidFill>
                  <a:srgbClr val="FEFFFF"/>
                </a:solidFill>
              </a:rPr>
              <a:t>Extract Repeated Phrases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>
                <a:solidFill>
                  <a:srgbClr val="FEFFFF"/>
                </a:solidFill>
              </a:rPr>
              <a:t>Find Named Entities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 </a:t>
            </a:r>
            <a:endParaRPr lang="en-US" sz="3200" dirty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endParaRPr lang="en-US" sz="3200" dirty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 </a:t>
            </a:r>
            <a:endParaRPr lang="en-US" sz="32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796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9" b="1369"/>
          <a:stretch/>
        </p:blipFill>
        <p:spPr>
          <a:xfrm>
            <a:off x="7540750" y="10"/>
            <a:ext cx="4651250" cy="6858776"/>
          </a:xfrm>
          <a:prstGeom prst="rect">
            <a:avLst/>
          </a:prstGeom>
        </p:spPr>
      </p:pic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291" y="480390"/>
            <a:ext cx="6675215" cy="148986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smtClean="0">
                <a:solidFill>
                  <a:srgbClr val="FEFFFF"/>
                </a:solidFill>
              </a:rPr>
              <a:t>Approach</a:t>
            </a:r>
            <a:r>
              <a:rPr lang="en-US" sz="4000" dirty="0">
                <a:solidFill>
                  <a:srgbClr val="FEFFFF"/>
                </a:solidFill>
              </a:rPr>
              <a:t/>
            </a:r>
            <a:br>
              <a:rPr lang="en-US" sz="4000" dirty="0">
                <a:solidFill>
                  <a:srgbClr val="FEFFFF"/>
                </a:solidFill>
              </a:rPr>
            </a:br>
            <a:endParaRPr lang="en-US" sz="4000" dirty="0">
              <a:solidFill>
                <a:srgbClr val="FEFFFF"/>
              </a:solidFill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613519" y="1666240"/>
            <a:ext cx="6583246" cy="325022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200" dirty="0">
                <a:solidFill>
                  <a:srgbClr val="FEFFFF"/>
                </a:solidFill>
              </a:rPr>
              <a:t>Extract Repeated Phrases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>
                <a:solidFill>
                  <a:srgbClr val="FEFFFF"/>
                </a:solidFill>
              </a:rPr>
              <a:t>Find Named Entities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>
                <a:solidFill>
                  <a:srgbClr val="FEFFFF"/>
                </a:solidFill>
              </a:rPr>
              <a:t>Construct </a:t>
            </a:r>
            <a:r>
              <a:rPr lang="en-US" sz="3200" dirty="0" smtClean="0">
                <a:solidFill>
                  <a:srgbClr val="FEFFFF"/>
                </a:solidFill>
              </a:rPr>
              <a:t>Networks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 smtClean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 </a:t>
            </a:r>
            <a:endParaRPr lang="en-US" sz="32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46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9" b="1369"/>
          <a:stretch/>
        </p:blipFill>
        <p:spPr>
          <a:xfrm>
            <a:off x="7540750" y="10"/>
            <a:ext cx="4651250" cy="6858776"/>
          </a:xfrm>
          <a:prstGeom prst="rect">
            <a:avLst/>
          </a:prstGeom>
        </p:spPr>
      </p:pic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291" y="480390"/>
            <a:ext cx="6675215" cy="148986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smtClean="0">
                <a:solidFill>
                  <a:srgbClr val="FEFFFF"/>
                </a:solidFill>
              </a:rPr>
              <a:t>Approach</a:t>
            </a:r>
            <a:r>
              <a:rPr lang="en-US" sz="4000" dirty="0">
                <a:solidFill>
                  <a:srgbClr val="FEFFFF"/>
                </a:solidFill>
              </a:rPr>
              <a:t/>
            </a:r>
            <a:br>
              <a:rPr lang="en-US" sz="4000" dirty="0">
                <a:solidFill>
                  <a:srgbClr val="FEFFFF"/>
                </a:solidFill>
              </a:rPr>
            </a:br>
            <a:endParaRPr lang="en-US" sz="4000" dirty="0">
              <a:solidFill>
                <a:srgbClr val="FEFFFF"/>
              </a:solidFill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613519" y="1666240"/>
            <a:ext cx="6583246" cy="325022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Extract Repeated Phrases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 smtClean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Find Named Entities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 smtClean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Construct Networks</a:t>
            </a:r>
          </a:p>
          <a:p>
            <a:pPr marL="571500" indent="-571500">
              <a:buFont typeface="Arial" charset="0"/>
              <a:buChar char="•"/>
            </a:pPr>
            <a:endParaRPr lang="en-US" sz="3200" dirty="0" smtClean="0">
              <a:solidFill>
                <a:srgbClr val="FEFFFF"/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rgbClr val="FEFFFF"/>
                </a:solidFill>
              </a:rPr>
              <a:t>Track Thought Patterns</a:t>
            </a:r>
            <a:endParaRPr lang="en-US" sz="3200" dirty="0" smtClean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11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11" name="Group 10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5" name="Group 24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6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9" name="Rectangle 3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43" name="Rectangle 4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45" name="Rectangle 4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7" name="Rectangle 4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7" t="243" r="6980"/>
          <a:stretch/>
        </p:blipFill>
        <p:spPr>
          <a:xfrm>
            <a:off x="4639733" y="-1"/>
            <a:ext cx="7531798" cy="6853253"/>
          </a:xfrm>
          <a:prstGeom prst="rect">
            <a:avLst/>
          </a:prstGeom>
        </p:spPr>
      </p:pic>
      <p:sp>
        <p:nvSpPr>
          <p:cNvPr id="49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307" y="1609946"/>
            <a:ext cx="4062842" cy="31148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 smtClean="0">
                <a:solidFill>
                  <a:srgbClr val="FEFFFF"/>
                </a:solidFill>
              </a:rPr>
              <a:t>Finding</a:t>
            </a:r>
            <a:br>
              <a:rPr lang="en-US" sz="4400" dirty="0" smtClean="0">
                <a:solidFill>
                  <a:srgbClr val="FEFFFF"/>
                </a:solidFill>
              </a:rPr>
            </a:br>
            <a:r>
              <a:rPr lang="en-US" sz="4400" dirty="0" smtClean="0">
                <a:solidFill>
                  <a:srgbClr val="FEFFFF"/>
                </a:solidFill>
              </a:rPr>
              <a:t>Phrase Repetition</a:t>
            </a:r>
            <a:endParaRPr lang="en-US" sz="44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03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 Extraction </a:t>
            </a:r>
            <a:r>
              <a:rPr lang="mr-IN" dirty="0" smtClean="0"/>
              <a:t>–</a:t>
            </a:r>
            <a:r>
              <a:rPr lang="en-IE" dirty="0" smtClean="0"/>
              <a:t> </a:t>
            </a:r>
            <a:r>
              <a:rPr lang="en-US" dirty="0" smtClean="0"/>
              <a:t>N-Grams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7760" y="1905000"/>
            <a:ext cx="9110565" cy="1158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i="1" dirty="0"/>
              <a:t>“Why have I written that his name was Adam</a:t>
            </a:r>
            <a:r>
              <a:rPr lang="en-US" sz="2800" i="1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58541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 Extraction </a:t>
            </a:r>
            <a:r>
              <a:rPr lang="mr-IN" dirty="0" smtClean="0"/>
              <a:t>–</a:t>
            </a:r>
            <a:r>
              <a:rPr lang="en-IE" dirty="0" smtClean="0"/>
              <a:t> </a:t>
            </a:r>
            <a:r>
              <a:rPr lang="en-US" dirty="0" smtClean="0"/>
              <a:t>N-Grams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7760" y="1905000"/>
            <a:ext cx="9110565" cy="1158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i="1" dirty="0"/>
              <a:t>“Why have I written that his name was Adam</a:t>
            </a:r>
            <a:r>
              <a:rPr lang="en-US" sz="2800" i="1" dirty="0" smtClean="0"/>
              <a:t>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53920" y="3063240"/>
            <a:ext cx="93506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3-Grams: {“Why have I”, “have I written”, “I written that”, “that his name”, </a:t>
            </a:r>
            <a:r>
              <a:rPr lang="en-US" sz="2000" dirty="0" smtClean="0"/>
              <a:t>	    	       “his name </a:t>
            </a:r>
            <a:r>
              <a:rPr lang="en-US" sz="2000" dirty="0"/>
              <a:t>was”, “name was </a:t>
            </a:r>
            <a:r>
              <a:rPr lang="en-US" sz="2000" dirty="0" smtClean="0"/>
              <a:t>Adam”}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09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 Extraction </a:t>
            </a:r>
            <a:r>
              <a:rPr lang="mr-IN" dirty="0" smtClean="0"/>
              <a:t>–</a:t>
            </a:r>
            <a:r>
              <a:rPr lang="en-IE" dirty="0" smtClean="0"/>
              <a:t> </a:t>
            </a:r>
            <a:r>
              <a:rPr lang="en-US" dirty="0" smtClean="0"/>
              <a:t>N-Grams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7760" y="1905000"/>
            <a:ext cx="9110565" cy="1158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i="1" dirty="0"/>
              <a:t>“Why have I written that his name was Adam</a:t>
            </a:r>
            <a:r>
              <a:rPr lang="en-US" sz="2800" i="1" dirty="0" smtClean="0"/>
              <a:t>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53920" y="3063240"/>
            <a:ext cx="935069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3-Grams: {“Why have I”, “have I written”, “I written that”, “that his name”, </a:t>
            </a:r>
            <a:r>
              <a:rPr lang="en-US" sz="2000" dirty="0" smtClean="0"/>
              <a:t>	    	       “his name </a:t>
            </a:r>
            <a:r>
              <a:rPr lang="en-US" sz="2000" dirty="0"/>
              <a:t>was”, “name was </a:t>
            </a:r>
            <a:r>
              <a:rPr lang="en-US" sz="2000" dirty="0" smtClean="0"/>
              <a:t>Adam”}</a:t>
            </a:r>
            <a:endParaRPr lang="en-US" sz="2000" dirty="0"/>
          </a:p>
          <a:p>
            <a:endParaRPr lang="en-IE" sz="2000" dirty="0" smtClean="0"/>
          </a:p>
          <a:p>
            <a:r>
              <a:rPr lang="en-IE" sz="2000" dirty="0" smtClean="0"/>
              <a:t>		</a:t>
            </a:r>
            <a:r>
              <a:rPr lang="mr-IN" sz="2000" dirty="0" smtClean="0"/>
              <a:t>…</a:t>
            </a:r>
            <a:endParaRPr lang="en-IE" sz="2000" dirty="0" smtClean="0"/>
          </a:p>
          <a:p>
            <a:endParaRPr lang="en-IE" sz="2000" dirty="0"/>
          </a:p>
          <a:p>
            <a:r>
              <a:rPr lang="en-IE" sz="2000" dirty="0"/>
              <a:t>6</a:t>
            </a:r>
            <a:r>
              <a:rPr lang="en-IE" sz="2000" dirty="0" smtClean="0"/>
              <a:t>-Grams: {“Why have I written that his”, “have I written that his name”, “I 	   	       written </a:t>
            </a:r>
            <a:r>
              <a:rPr lang="en-IE" sz="2000" dirty="0"/>
              <a:t>that his name </a:t>
            </a:r>
            <a:r>
              <a:rPr lang="en-IE" sz="2000" dirty="0" smtClean="0"/>
              <a:t>was”, “written that his name was Adam”}</a:t>
            </a:r>
            <a:endParaRPr lang="en-IE" sz="2000" dirty="0"/>
          </a:p>
        </p:txBody>
      </p:sp>
    </p:spTree>
    <p:extLst>
      <p:ext uri="{BB962C8B-B14F-4D97-AF65-F5344CB8AC3E}">
        <p14:creationId xmlns:p14="http://schemas.microsoft.com/office/powerpoint/2010/main" val="75807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 Extraction </a:t>
            </a:r>
            <a:r>
              <a:rPr lang="mr-IN" dirty="0" smtClean="0"/>
              <a:t>–</a:t>
            </a:r>
            <a:r>
              <a:rPr lang="en-IE" dirty="0" smtClean="0"/>
              <a:t> </a:t>
            </a:r>
            <a:r>
              <a:rPr lang="en-US" dirty="0" smtClean="0"/>
              <a:t>N-Grams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7760" y="1905000"/>
            <a:ext cx="9110565" cy="1158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i="1" dirty="0"/>
              <a:t>“Why have I written that his name was Adam</a:t>
            </a:r>
            <a:r>
              <a:rPr lang="en-US" sz="2800" i="1" dirty="0" smtClean="0"/>
              <a:t>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53920" y="3063240"/>
            <a:ext cx="935069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3-Grams: {“Why have I”, “have I written”, “I written that”, “that his name”, </a:t>
            </a:r>
            <a:r>
              <a:rPr lang="en-US" sz="2000" dirty="0" smtClean="0"/>
              <a:t>	    	       “his name </a:t>
            </a:r>
            <a:r>
              <a:rPr lang="en-US" sz="2000" dirty="0"/>
              <a:t>was”, “name was </a:t>
            </a:r>
            <a:r>
              <a:rPr lang="en-US" sz="2000" dirty="0" smtClean="0"/>
              <a:t>Adam”}</a:t>
            </a:r>
            <a:endParaRPr lang="en-US" sz="2000" dirty="0"/>
          </a:p>
          <a:p>
            <a:endParaRPr lang="en-IE" sz="2000" dirty="0" smtClean="0"/>
          </a:p>
          <a:p>
            <a:r>
              <a:rPr lang="en-IE" sz="2000" dirty="0" smtClean="0"/>
              <a:t>		</a:t>
            </a:r>
            <a:r>
              <a:rPr lang="mr-IN" sz="2000" dirty="0" smtClean="0"/>
              <a:t>…</a:t>
            </a:r>
            <a:endParaRPr lang="en-IE" sz="2000" dirty="0" smtClean="0"/>
          </a:p>
          <a:p>
            <a:endParaRPr lang="en-IE" sz="2000" dirty="0"/>
          </a:p>
          <a:p>
            <a:r>
              <a:rPr lang="en-IE" sz="2000" dirty="0"/>
              <a:t>6</a:t>
            </a:r>
            <a:r>
              <a:rPr lang="en-IE" sz="2000" dirty="0" smtClean="0"/>
              <a:t>-Grams: {“Why have I written that his”, “have I written that his name”, “I 	   	       written </a:t>
            </a:r>
            <a:r>
              <a:rPr lang="en-IE" sz="2000" dirty="0"/>
              <a:t>that his name </a:t>
            </a:r>
            <a:r>
              <a:rPr lang="en-IE" sz="2000" dirty="0" smtClean="0"/>
              <a:t>was”, “written that his name was Adam”}</a:t>
            </a:r>
            <a:endParaRPr lang="en-IE" sz="2000" dirty="0"/>
          </a:p>
          <a:p>
            <a:endParaRPr lang="en-IE" sz="2000" dirty="0" smtClean="0"/>
          </a:p>
          <a:p>
            <a:r>
              <a:rPr lang="en-IE" sz="2000" dirty="0" smtClean="0"/>
              <a:t>		</a:t>
            </a:r>
            <a:r>
              <a:rPr lang="mr-IN" sz="2000" dirty="0" smtClean="0"/>
              <a:t>…</a:t>
            </a:r>
            <a:endParaRPr lang="en-IE" sz="2000" dirty="0" smtClean="0"/>
          </a:p>
          <a:p>
            <a:endParaRPr lang="en-IE" sz="2000" dirty="0"/>
          </a:p>
          <a:p>
            <a:r>
              <a:rPr lang="en-IE" sz="2000" dirty="0"/>
              <a:t>9</a:t>
            </a:r>
            <a:r>
              <a:rPr lang="en-IE" sz="2000" dirty="0" smtClean="0"/>
              <a:t>-Grams: {“Why have I written that his name was Adam”}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401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278" y="967417"/>
            <a:ext cx="6675215" cy="39432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err="1" smtClean="0">
                <a:solidFill>
                  <a:srgbClr val="FEFFFF"/>
                </a:solidFill>
              </a:rPr>
              <a:t>Markson’s</a:t>
            </a:r>
            <a:r>
              <a:rPr lang="en-US" sz="4400" dirty="0" smtClean="0">
                <a:solidFill>
                  <a:srgbClr val="FEFFFF"/>
                </a:solidFill>
              </a:rPr>
              <a:t> Memory</a:t>
            </a:r>
            <a:endParaRPr lang="en-US" sz="40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38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11" name="Group 10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5" name="Group 24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6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9" name="Rectangle 3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43" name="Rectangle 4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45" name="Rectangle 4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3" r="234" b="21242"/>
          <a:stretch/>
        </p:blipFill>
        <p:spPr>
          <a:xfrm>
            <a:off x="4639732" y="10"/>
            <a:ext cx="7552267" cy="6857990"/>
          </a:xfrm>
          <a:prstGeom prst="rect">
            <a:avLst/>
          </a:prstGeom>
        </p:spPr>
      </p:pic>
      <p:sp>
        <p:nvSpPr>
          <p:cNvPr id="47" name="Rectangle 4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307" y="1609946"/>
            <a:ext cx="4062842" cy="31148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 smtClean="0">
                <a:solidFill>
                  <a:srgbClr val="FEFFFF"/>
                </a:solidFill>
              </a:rPr>
              <a:t>Named Entity</a:t>
            </a:r>
            <a:br>
              <a:rPr lang="en-US" sz="4400" dirty="0" smtClean="0">
                <a:solidFill>
                  <a:srgbClr val="FEFFFF"/>
                </a:solidFill>
              </a:rPr>
            </a:br>
            <a:r>
              <a:rPr lang="en-US" sz="4400" dirty="0" smtClean="0">
                <a:solidFill>
                  <a:srgbClr val="FEFFFF"/>
                </a:solidFill>
              </a:rPr>
              <a:t>Recognition</a:t>
            </a:r>
            <a:endParaRPr lang="en-US" sz="44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55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Finding Entities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000" y="2088000"/>
            <a:ext cx="8915400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 smtClean="0"/>
          </a:p>
          <a:p>
            <a:pPr marL="0" indent="0">
              <a:buNone/>
            </a:pPr>
            <a:r>
              <a:rPr lang="en-US" sz="3200" dirty="0" smtClean="0"/>
              <a:t>“</a:t>
            </a:r>
            <a:r>
              <a:rPr lang="en-US" sz="3200" i="1" dirty="0" smtClean="0"/>
              <a:t>There </a:t>
            </a:r>
            <a:r>
              <a:rPr lang="en-US" sz="3200" i="1" dirty="0"/>
              <a:t>was Cezanne, of </a:t>
            </a:r>
            <a:r>
              <a:rPr lang="en-US" sz="3200" i="1" dirty="0" smtClean="0"/>
              <a:t>course.</a:t>
            </a:r>
          </a:p>
          <a:p>
            <a:pPr marL="0" indent="0">
              <a:buNone/>
            </a:pPr>
            <a:r>
              <a:rPr lang="en-US" sz="3200" i="1" dirty="0" smtClean="0"/>
              <a:t>Although </a:t>
            </a:r>
            <a:r>
              <a:rPr lang="en-US" sz="3200" i="1" dirty="0"/>
              <a:t>it was not Cezanne but was Renoir</a:t>
            </a:r>
            <a:r>
              <a:rPr lang="en-US" sz="3200" dirty="0" smtClean="0"/>
              <a:t>.”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0433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Finding Entities</a:t>
            </a:r>
            <a:endParaRPr lang="en-US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4910666" y="2749941"/>
            <a:ext cx="1913467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          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53200" y="3334716"/>
            <a:ext cx="1862667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          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92925" y="3788545"/>
            <a:ext cx="1373188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         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2088000"/>
            <a:ext cx="8915400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 smtClean="0"/>
          </a:p>
          <a:p>
            <a:pPr marL="0" indent="0">
              <a:buNone/>
            </a:pPr>
            <a:r>
              <a:rPr lang="en-US" sz="3200" dirty="0" smtClean="0"/>
              <a:t>“</a:t>
            </a:r>
            <a:r>
              <a:rPr lang="en-US" sz="3200" i="1" dirty="0" smtClean="0"/>
              <a:t>There </a:t>
            </a:r>
            <a:r>
              <a:rPr lang="en-US" sz="3200" i="1" dirty="0"/>
              <a:t>was Cezanne, of </a:t>
            </a:r>
            <a:r>
              <a:rPr lang="en-US" sz="3200" i="1" dirty="0" smtClean="0"/>
              <a:t>course.</a:t>
            </a:r>
          </a:p>
          <a:p>
            <a:pPr marL="0" indent="0">
              <a:buNone/>
            </a:pPr>
            <a:r>
              <a:rPr lang="en-US" sz="3200" i="1" dirty="0" smtClean="0"/>
              <a:t>Although </a:t>
            </a:r>
            <a:r>
              <a:rPr lang="en-US" sz="3200" i="1" dirty="0"/>
              <a:t>it was not Cezanne but was Renoir</a:t>
            </a:r>
            <a:r>
              <a:rPr lang="en-US" sz="3200" dirty="0" smtClean="0"/>
              <a:t>.”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608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Finding Entities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000" y="2088000"/>
            <a:ext cx="8915400" cy="3777622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What’s in a name?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3822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Finding Entities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000" y="2088000"/>
            <a:ext cx="8915400" cy="3777622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What’s in a name?</a:t>
            </a:r>
          </a:p>
          <a:p>
            <a:pPr lvl="1"/>
            <a:endParaRPr lang="en-US" sz="3000" dirty="0" smtClean="0"/>
          </a:p>
          <a:p>
            <a:pPr lvl="1"/>
            <a:r>
              <a:rPr lang="en-US" sz="3000" dirty="0" smtClean="0"/>
              <a:t>Knowledge-based (Rules)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844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Finding Entities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000" y="2088000"/>
            <a:ext cx="8915400" cy="3777622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What’s in a name?</a:t>
            </a:r>
          </a:p>
          <a:p>
            <a:pPr lvl="1"/>
            <a:endParaRPr lang="en-US" sz="3000" dirty="0" smtClean="0"/>
          </a:p>
          <a:p>
            <a:pPr lvl="1"/>
            <a:r>
              <a:rPr lang="en-US" sz="3000" dirty="0" smtClean="0"/>
              <a:t>Knowledge-based (Rules)</a:t>
            </a:r>
          </a:p>
          <a:p>
            <a:pPr lvl="1"/>
            <a:endParaRPr lang="en-US" sz="3000" dirty="0" smtClean="0"/>
          </a:p>
          <a:p>
            <a:pPr lvl="1"/>
            <a:r>
              <a:rPr lang="en-US" sz="3000" dirty="0" smtClean="0"/>
              <a:t>Probability-based (Training Corpus)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4592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Finding Entities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000" y="2088000"/>
            <a:ext cx="8915400" cy="3777622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What’s in a name?</a:t>
            </a:r>
          </a:p>
          <a:p>
            <a:pPr lvl="1"/>
            <a:endParaRPr lang="en-US" sz="3000" dirty="0" smtClean="0"/>
          </a:p>
          <a:p>
            <a:pPr lvl="1"/>
            <a:r>
              <a:rPr lang="en-US" sz="3000" dirty="0" smtClean="0"/>
              <a:t>Knowledge-based (Rules)</a:t>
            </a:r>
          </a:p>
          <a:p>
            <a:pPr lvl="1"/>
            <a:endParaRPr lang="en-US" sz="3000" dirty="0" smtClean="0"/>
          </a:p>
          <a:p>
            <a:pPr lvl="1"/>
            <a:r>
              <a:rPr lang="en-US" sz="3000" dirty="0" smtClean="0"/>
              <a:t>Probability-based (Training Corpus)</a:t>
            </a:r>
          </a:p>
          <a:p>
            <a:pPr lvl="1"/>
            <a:endParaRPr lang="en-US" sz="3000" dirty="0"/>
          </a:p>
          <a:p>
            <a:r>
              <a:rPr lang="en-US" sz="3200" dirty="0"/>
              <a:t>Stanford NER (Named Entity Recognition)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41947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21" name="Group 20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22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35" name="Group 34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36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1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2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3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4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5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6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7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49" name="Rectangle 4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53" name="Rectangle 5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55" name="Rectangle 5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0" t="161" b="14144"/>
          <a:stretch/>
        </p:blipFill>
        <p:spPr>
          <a:xfrm>
            <a:off x="4639732" y="10"/>
            <a:ext cx="7552267" cy="6857990"/>
          </a:xfrm>
          <a:prstGeom prst="rect">
            <a:avLst/>
          </a:prstGeom>
        </p:spPr>
      </p:pic>
      <p:sp>
        <p:nvSpPr>
          <p:cNvPr id="57" name="Rectangle 5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83531" y="1795849"/>
            <a:ext cx="3922709" cy="31148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sz="4000" dirty="0" smtClean="0">
                <a:solidFill>
                  <a:srgbClr val="FEFFFF"/>
                </a:solidFill>
                <a:latin typeface="+mj-lt"/>
                <a:ea typeface="+mj-ea"/>
                <a:cs typeface="+mj-cs"/>
              </a:rPr>
              <a:t>Network</a:t>
            </a:r>
          </a:p>
          <a:p>
            <a:pPr algn="ctr" defTabSz="457200">
              <a:spcBef>
                <a:spcPct val="0"/>
              </a:spcBef>
            </a:pPr>
            <a:r>
              <a:rPr lang="en-US" sz="4000" dirty="0" smtClean="0">
                <a:solidFill>
                  <a:srgbClr val="FEFFFF"/>
                </a:solidFill>
                <a:latin typeface="+mj-lt"/>
                <a:ea typeface="+mj-ea"/>
                <a:cs typeface="+mj-cs"/>
              </a:rPr>
              <a:t>Analysis</a:t>
            </a:r>
            <a:endParaRPr lang="en-US" sz="4000" dirty="0">
              <a:solidFill>
                <a:srgbClr val="FE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3318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0" y="20319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Same-paragraph mentions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8637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0" y="20319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Same-paragraph mentions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383" y="2455517"/>
            <a:ext cx="978068" cy="167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704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278" y="967417"/>
            <a:ext cx="6675215" cy="39432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err="1" smtClean="0">
                <a:solidFill>
                  <a:srgbClr val="FEFFFF"/>
                </a:solidFill>
              </a:rPr>
              <a:t>Markson’s</a:t>
            </a:r>
            <a:r>
              <a:rPr lang="en-US" sz="4400" dirty="0" smtClean="0">
                <a:solidFill>
                  <a:srgbClr val="FEFFFF"/>
                </a:solidFill>
              </a:rPr>
              <a:t> Memory</a:t>
            </a:r>
            <a:endParaRPr lang="en-US" sz="4000" dirty="0">
              <a:solidFill>
                <a:srgbClr val="FE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59476" y="1185321"/>
            <a:ext cx="465125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200" dirty="0" smtClean="0"/>
              <a:t>Digital Humanities</a:t>
            </a:r>
          </a:p>
          <a:p>
            <a:pPr marL="285750" indent="-285750">
              <a:buFont typeface="Arial" charset="0"/>
              <a:buChar char="•"/>
            </a:pPr>
            <a:endParaRPr lang="en-US" sz="3200" dirty="0" smtClean="0"/>
          </a:p>
          <a:p>
            <a:pPr marL="285750" indent="-285750">
              <a:buFont typeface="Arial" charset="0"/>
              <a:buChar char="•"/>
            </a:pPr>
            <a:endParaRPr lang="en-US" sz="3200" dirty="0"/>
          </a:p>
          <a:p>
            <a:pPr marL="285750" indent="-285750">
              <a:buFont typeface="Arial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7173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0" y="20319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Same-paragraph mentions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140" y="2451653"/>
            <a:ext cx="1214554" cy="168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2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0" y="20319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Same-paragraph mentions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287" y="2451653"/>
            <a:ext cx="2452424" cy="276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76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0" y="20319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Same-paragraph mentions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0" y="1544319"/>
            <a:ext cx="4047572" cy="447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20319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Same-paragraph mentions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111" y="849530"/>
            <a:ext cx="1606826" cy="15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427" y="982133"/>
            <a:ext cx="5266267" cy="27075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20319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Same-paragraph mentions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111" y="849530"/>
            <a:ext cx="1606826" cy="15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07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101" y="4285621"/>
            <a:ext cx="1621365" cy="23836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427" y="982133"/>
            <a:ext cx="5266267" cy="27075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20319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Same-paragraph mentions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111" y="849530"/>
            <a:ext cx="1606826" cy="15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35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101" y="4285621"/>
            <a:ext cx="1621365" cy="23836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427" y="982133"/>
            <a:ext cx="5266267" cy="27075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52" y="4398420"/>
            <a:ext cx="4021666" cy="215801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20319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Same-paragraph mentions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111" y="849530"/>
            <a:ext cx="1606826" cy="15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12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101" y="4285621"/>
            <a:ext cx="1621365" cy="23836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84" y="982133"/>
            <a:ext cx="4263497" cy="34162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427" y="982133"/>
            <a:ext cx="5266267" cy="27075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52" y="4398420"/>
            <a:ext cx="4021666" cy="215801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20319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Same-paragraph mentions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111" y="849530"/>
            <a:ext cx="1606826" cy="15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84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86932" y="203199"/>
            <a:ext cx="9855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One paragraph further</a:t>
            </a:r>
            <a:r>
              <a:rPr lang="mr-IN" sz="3600" dirty="0" smtClean="0"/>
              <a:t>…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101" y="4285621"/>
            <a:ext cx="1621365" cy="23836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84" y="982133"/>
            <a:ext cx="4263497" cy="34162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427" y="982133"/>
            <a:ext cx="5266267" cy="27075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52" y="4398420"/>
            <a:ext cx="4021666" cy="21580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111" y="849530"/>
            <a:ext cx="1606826" cy="15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58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00" y="-287867"/>
            <a:ext cx="10617200" cy="785706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6932" y="203199"/>
            <a:ext cx="9855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One paragraph further</a:t>
            </a:r>
            <a:r>
              <a:rPr lang="mr-IN" sz="3600" dirty="0" smtClean="0"/>
              <a:t>…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7783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278" y="967417"/>
            <a:ext cx="6675215" cy="39432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err="1" smtClean="0">
                <a:solidFill>
                  <a:srgbClr val="FEFFFF"/>
                </a:solidFill>
              </a:rPr>
              <a:t>Markson’s</a:t>
            </a:r>
            <a:r>
              <a:rPr lang="en-US" sz="4400" dirty="0" smtClean="0">
                <a:solidFill>
                  <a:srgbClr val="FEFFFF"/>
                </a:solidFill>
              </a:rPr>
              <a:t> Memory</a:t>
            </a:r>
            <a:endParaRPr lang="en-US" sz="4000" dirty="0">
              <a:solidFill>
                <a:srgbClr val="FE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59476" y="1185321"/>
            <a:ext cx="465125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200" dirty="0" smtClean="0"/>
              <a:t>Digital Humanities</a:t>
            </a:r>
          </a:p>
          <a:p>
            <a:pPr marL="285750" indent="-285750">
              <a:buFont typeface="Arial" charset="0"/>
              <a:buChar char="•"/>
            </a:pPr>
            <a:endParaRPr lang="en-US" sz="32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3200" dirty="0" smtClean="0"/>
              <a:t>Text Analytics</a:t>
            </a:r>
          </a:p>
          <a:p>
            <a:pPr marL="285750" indent="-285750">
              <a:buFont typeface="Arial" charset="0"/>
              <a:buChar char="•"/>
            </a:pPr>
            <a:endParaRPr lang="en-US" sz="3200" dirty="0" smtClean="0"/>
          </a:p>
          <a:p>
            <a:pPr marL="285750" indent="-285750">
              <a:buFont typeface="Arial" charset="0"/>
              <a:buChar char="•"/>
            </a:pPr>
            <a:endParaRPr lang="en-US" sz="3200" dirty="0"/>
          </a:p>
          <a:p>
            <a:pPr marL="285750" indent="-285750">
              <a:buFont typeface="Arial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6465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20319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dirty="0" smtClean="0"/>
              <a:t>Order of Relationships / Associative </a:t>
            </a:r>
            <a:r>
              <a:rPr lang="en-IE" sz="3600" dirty="0" smtClean="0"/>
              <a:t>Structure ?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101" y="4285621"/>
            <a:ext cx="1621365" cy="23836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84" y="982133"/>
            <a:ext cx="4263497" cy="34162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494" y="982133"/>
            <a:ext cx="5266267" cy="27075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52" y="4398420"/>
            <a:ext cx="4021666" cy="21580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111" y="849530"/>
            <a:ext cx="1606826" cy="15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21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21" name="Group 20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22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35" name="Group 34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36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1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2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3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4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5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6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7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49" name="Rectangle 4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53" name="Rectangle 5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55" name="Rectangle 5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639733" y="-1"/>
            <a:ext cx="7564737" cy="6867223"/>
          </a:xfrm>
          <a:prstGeom prst="rect">
            <a:avLst/>
          </a:prstGeom>
          <a:gradFill flip="none" rotWithShape="1">
            <a:gsLst>
              <a:gs pos="86000">
                <a:schemeClr val="bg1">
                  <a:lumMod val="50000"/>
                  <a:tint val="66000"/>
                  <a:satMod val="160000"/>
                </a:schemeClr>
              </a:gs>
              <a:gs pos="68000">
                <a:schemeClr val="bg1">
                  <a:lumMod val="50000"/>
                  <a:tint val="44500"/>
                  <a:satMod val="160000"/>
                </a:schemeClr>
              </a:gs>
              <a:gs pos="33000">
                <a:schemeClr val="bg1">
                  <a:lumMod val="5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83531" y="1795849"/>
            <a:ext cx="3922709" cy="31148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sz="4000" dirty="0" smtClean="0">
                <a:solidFill>
                  <a:srgbClr val="FEFFFF"/>
                </a:solidFill>
                <a:latin typeface="+mj-lt"/>
                <a:ea typeface="+mj-ea"/>
                <a:cs typeface="+mj-cs"/>
              </a:rPr>
              <a:t>Thought</a:t>
            </a:r>
          </a:p>
          <a:p>
            <a:pPr algn="ctr" defTabSz="457200">
              <a:spcBef>
                <a:spcPct val="0"/>
              </a:spcBef>
            </a:pPr>
            <a:r>
              <a:rPr lang="en-US" sz="4000" dirty="0" smtClean="0">
                <a:solidFill>
                  <a:srgbClr val="FEFFFF"/>
                </a:solidFill>
                <a:latin typeface="+mj-lt"/>
                <a:ea typeface="+mj-ea"/>
                <a:cs typeface="+mj-cs"/>
              </a:rPr>
              <a:t>Patterns</a:t>
            </a:r>
            <a:endParaRPr lang="en-US" sz="4000" dirty="0">
              <a:solidFill>
                <a:srgbClr val="FE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552" y="473911"/>
            <a:ext cx="2471921" cy="2101132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509" y="3761551"/>
            <a:ext cx="2471921" cy="210113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00976" y="3785501"/>
            <a:ext cx="2295498" cy="21011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22265" y="4287994"/>
            <a:ext cx="4796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/>
              <a:t>B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111651" y="987897"/>
            <a:ext cx="381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0281396" y="4400988"/>
            <a:ext cx="6014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C</a:t>
            </a:r>
            <a:endParaRPr lang="en-US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628" flipH="1">
            <a:off x="5882100" y="1481035"/>
            <a:ext cx="1413250" cy="2300755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94954" flipV="1">
            <a:off x="7935744" y="4245797"/>
            <a:ext cx="1383117" cy="2288851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55141" flipV="1">
            <a:off x="9533744" y="1438540"/>
            <a:ext cx="1383117" cy="228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690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88000">
              <a:schemeClr val="bg2">
                <a:tint val="90000"/>
                <a:satMod val="92000"/>
                <a:alpha val="0"/>
                <a:lumMod val="0"/>
                <a:lumOff val="10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96" y="1829406"/>
            <a:ext cx="8880282" cy="434377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0" y="321733"/>
            <a:ext cx="10515600" cy="13689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/>
              <a:t>Adding a Timeline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endParaRPr lang="en-US" sz="4000" dirty="0"/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2347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88000">
              <a:schemeClr val="bg2">
                <a:tint val="90000"/>
                <a:satMod val="92000"/>
                <a:alpha val="0"/>
                <a:lumMod val="0"/>
                <a:lumOff val="10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7500" dirty="0"/>
              <a:t>Adding a Timeline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endParaRPr lang="en-US" sz="7200" dirty="0"/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 smtClean="0"/>
              <a:t> 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000" y="1872000"/>
            <a:ext cx="8736412" cy="428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11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88000">
              <a:schemeClr val="bg2">
                <a:tint val="90000"/>
                <a:satMod val="92000"/>
                <a:alpha val="0"/>
                <a:lumMod val="0"/>
                <a:lumOff val="10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7500" dirty="0"/>
              <a:t>Adding a Timeline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endParaRPr lang="en-US" sz="7200" dirty="0"/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 smtClean="0"/>
              <a:t> </a:t>
            </a:r>
            <a:endParaRPr lang="en-US" sz="4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71" y="1845733"/>
            <a:ext cx="8856618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0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88000">
              <a:schemeClr val="bg2">
                <a:tint val="90000"/>
                <a:satMod val="92000"/>
                <a:alpha val="0"/>
                <a:lumMod val="0"/>
                <a:lumOff val="10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7500" dirty="0"/>
              <a:t>Adding a Timeline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endParaRPr lang="en-US" sz="7200" dirty="0"/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 smtClean="0"/>
              <a:t> 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87"/>
          <a:stretch/>
        </p:blipFill>
        <p:spPr>
          <a:xfrm>
            <a:off x="1808488" y="1911926"/>
            <a:ext cx="8637839" cy="42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90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88000">
              <a:schemeClr val="bg2">
                <a:tint val="90000"/>
                <a:satMod val="92000"/>
                <a:alpha val="0"/>
                <a:lumMod val="0"/>
                <a:lumOff val="10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7500" dirty="0"/>
              <a:t>Adding a Timeline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endParaRPr lang="en-US" sz="7200" dirty="0"/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 smtClean="0"/>
              <a:t> </a:t>
            </a:r>
            <a:endParaRPr lang="en-US" sz="4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117160"/>
              </p:ext>
            </p:extLst>
          </p:nvPr>
        </p:nvGraphicFramePr>
        <p:xfrm>
          <a:off x="5278582" y="1690688"/>
          <a:ext cx="5269345" cy="42519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3232727"/>
                <a:gridCol w="203661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Pattern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Count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&lt;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 </a:t>
                      </a:r>
                      <a:r>
                        <a:rPr lang="en-US" b="1" dirty="0" smtClean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&lt;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 </a:t>
                      </a:r>
                      <a:r>
                        <a:rPr lang="en-US" b="1" dirty="0" smtClean="0"/>
                        <a:t>&gt;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&lt;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3,</a:t>
                      </a:r>
                      <a:r>
                        <a:rPr lang="en-US" b="1" baseline="0" dirty="0" smtClean="0">
                          <a:solidFill>
                            <a:srgbClr val="DE6ADF"/>
                          </a:solidFill>
                        </a:rPr>
                        <a:t> </a:t>
                      </a:r>
                      <a:r>
                        <a:rPr lang="en-US" b="1" baseline="0" dirty="0" smtClean="0">
                          <a:solidFill>
                            <a:srgbClr val="0000FC"/>
                          </a:solidFill>
                        </a:rPr>
                        <a:t>2 </a:t>
                      </a:r>
                      <a:r>
                        <a:rPr lang="en-US" b="1" baseline="0" dirty="0" smtClean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/>
                        <a:t>&lt; </a:t>
                      </a:r>
                      <a:r>
                        <a:rPr lang="en-US" b="1" baseline="0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baseline="0" dirty="0" smtClean="0"/>
                        <a:t>, </a:t>
                      </a:r>
                      <a:r>
                        <a:rPr lang="en-US" b="1" baseline="0" dirty="0" smtClean="0">
                          <a:solidFill>
                            <a:srgbClr val="0000FC"/>
                          </a:solidFill>
                        </a:rPr>
                        <a:t>2</a:t>
                      </a:r>
                      <a:r>
                        <a:rPr lang="en-US" b="1" baseline="0" dirty="0" smtClean="0"/>
                        <a:t>, </a:t>
                      </a:r>
                      <a:r>
                        <a:rPr lang="en-US" b="1" baseline="0" dirty="0" smtClean="0">
                          <a:solidFill>
                            <a:srgbClr val="DE6ADF"/>
                          </a:solidFill>
                        </a:rPr>
                        <a:t>3 </a:t>
                      </a:r>
                      <a:r>
                        <a:rPr lang="en-US" b="1" baseline="0" dirty="0" smtClean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endParaRPr lang="en-IE" b="1" baseline="0" dirty="0" smtClean="0"/>
                    </a:p>
                    <a:p>
                      <a:pPr algn="ctr"/>
                      <a:r>
                        <a:rPr lang="en-IE" b="1" baseline="0" dirty="0" smtClean="0"/>
                        <a:t>...</a:t>
                      </a:r>
                    </a:p>
                    <a:p>
                      <a:pPr algn="ctr"/>
                      <a:endParaRPr lang="en-US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&lt;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3,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3,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 </a:t>
                      </a:r>
                      <a:r>
                        <a:rPr lang="en-US" b="1" dirty="0" smtClean="0"/>
                        <a:t>&gt;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&lt;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</a:t>
                      </a:r>
                      <a:r>
                        <a:rPr lang="en-US" b="1" dirty="0" smtClean="0"/>
                        <a:t>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 </a:t>
                      </a:r>
                      <a:r>
                        <a:rPr lang="en-US" b="1" dirty="0" smtClean="0"/>
                        <a:t>&gt;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&lt;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, 2,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, 2,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, 2,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, 2,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 </a:t>
                      </a:r>
                      <a:r>
                        <a:rPr lang="en-US" b="1" dirty="0" smtClean="0"/>
                        <a:t>&gt;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&lt; 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2,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, 2,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, 2,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, 2, </a:t>
                      </a:r>
                      <a:r>
                        <a:rPr lang="en-US" b="1" dirty="0" smtClean="0">
                          <a:solidFill>
                            <a:srgbClr val="DE6ADF"/>
                          </a:solidFill>
                        </a:rPr>
                        <a:t>3</a:t>
                      </a:r>
                      <a:r>
                        <a:rPr lang="en-US" b="1" dirty="0" smtClean="0">
                          <a:solidFill>
                            <a:srgbClr val="0000FC"/>
                          </a:solidFill>
                        </a:rPr>
                        <a:t>, 2,</a:t>
                      </a:r>
                      <a:r>
                        <a:rPr lang="en-US" b="1" dirty="0" smtClean="0"/>
                        <a:t> </a:t>
                      </a:r>
                      <a:r>
                        <a:rPr lang="en-US" b="1" dirty="0" smtClean="0">
                          <a:solidFill>
                            <a:srgbClr val="92D050"/>
                          </a:solidFill>
                        </a:rPr>
                        <a:t>0 </a:t>
                      </a:r>
                      <a:r>
                        <a:rPr lang="en-US" b="1" dirty="0" smtClean="0"/>
                        <a:t>&gt;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828799" y="2302630"/>
            <a:ext cx="2022764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/>
              <a:t>Networks</a:t>
            </a:r>
          </a:p>
          <a:p>
            <a:endParaRPr lang="en-US" sz="2000" u="sng" dirty="0" smtClean="0"/>
          </a:p>
          <a:p>
            <a:r>
              <a:rPr lang="en-US" sz="2000" b="1" dirty="0" smtClean="0">
                <a:solidFill>
                  <a:srgbClr val="92D050"/>
                </a:solidFill>
              </a:rPr>
              <a:t>0: Penelope</a:t>
            </a:r>
            <a:endParaRPr lang="en-US" sz="2000" b="1" dirty="0">
              <a:solidFill>
                <a:srgbClr val="92D050"/>
              </a:solidFill>
            </a:endParaRPr>
          </a:p>
          <a:p>
            <a:endParaRPr lang="en-US" sz="2000" b="1" dirty="0" smtClean="0"/>
          </a:p>
          <a:p>
            <a:r>
              <a:rPr lang="en-US" sz="2000" b="1" dirty="0" smtClean="0">
                <a:solidFill>
                  <a:srgbClr val="0000FC"/>
                </a:solidFill>
              </a:rPr>
              <a:t>2: Helen</a:t>
            </a:r>
          </a:p>
          <a:p>
            <a:endParaRPr lang="en-US" sz="2000" b="1" dirty="0"/>
          </a:p>
          <a:p>
            <a:r>
              <a:rPr lang="en-US" sz="2000" b="1" dirty="0" smtClean="0">
                <a:solidFill>
                  <a:srgbClr val="DE6ADF"/>
                </a:solidFill>
              </a:rPr>
              <a:t>3: Achilles</a:t>
            </a:r>
            <a:endParaRPr lang="en-US" sz="2000" b="1" dirty="0">
              <a:solidFill>
                <a:srgbClr val="DE6AD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122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4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Distant Reading applicable to </a:t>
            </a:r>
            <a:r>
              <a:rPr lang="en-US" sz="2400" smtClean="0"/>
              <a:t>this text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70326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Distant Reading applicable to this text</a:t>
            </a:r>
          </a:p>
          <a:p>
            <a:pPr lvl="1"/>
            <a:r>
              <a:rPr lang="en-US" sz="2200" dirty="0" smtClean="0"/>
              <a:t>Significant Phrase-Repetition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1294727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278" y="967417"/>
            <a:ext cx="6675215" cy="39432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err="1" smtClean="0">
                <a:solidFill>
                  <a:srgbClr val="FEFFFF"/>
                </a:solidFill>
              </a:rPr>
              <a:t>Markson’s</a:t>
            </a:r>
            <a:r>
              <a:rPr lang="en-US" sz="4400" dirty="0" smtClean="0">
                <a:solidFill>
                  <a:srgbClr val="FEFFFF"/>
                </a:solidFill>
              </a:rPr>
              <a:t> Memory</a:t>
            </a:r>
            <a:endParaRPr lang="en-US" sz="4000" dirty="0">
              <a:solidFill>
                <a:srgbClr val="FE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59476" y="1185321"/>
            <a:ext cx="465125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200" dirty="0" smtClean="0"/>
              <a:t>Digital Humanities</a:t>
            </a:r>
          </a:p>
          <a:p>
            <a:pPr marL="285750" indent="-285750">
              <a:buFont typeface="Arial" charset="0"/>
              <a:buChar char="•"/>
            </a:pPr>
            <a:endParaRPr lang="en-US" sz="32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3200" dirty="0" smtClean="0"/>
              <a:t>Text Analytics</a:t>
            </a:r>
          </a:p>
          <a:p>
            <a:pPr marL="285750" indent="-285750">
              <a:buFont typeface="Arial" charset="0"/>
              <a:buChar char="•"/>
            </a:pPr>
            <a:endParaRPr lang="en-US" sz="32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3200" dirty="0" smtClean="0"/>
              <a:t>Natural Language Toolkit (NLTK)</a:t>
            </a:r>
          </a:p>
          <a:p>
            <a:pPr marL="285750" indent="-285750">
              <a:buFont typeface="Arial" charset="0"/>
              <a:buChar char="•"/>
            </a:pPr>
            <a:endParaRPr lang="en-US" sz="3200" dirty="0" smtClean="0"/>
          </a:p>
          <a:p>
            <a:pPr marL="285750" indent="-285750">
              <a:buFont typeface="Arial" charset="0"/>
              <a:buChar char="•"/>
            </a:pPr>
            <a:endParaRPr lang="en-US" sz="3200" dirty="0"/>
          </a:p>
          <a:p>
            <a:pPr marL="285750" indent="-285750">
              <a:buFont typeface="Arial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3981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Distant Reading applicable to this text</a:t>
            </a:r>
          </a:p>
          <a:p>
            <a:pPr lvl="1"/>
            <a:r>
              <a:rPr lang="en-US" sz="2200" dirty="0"/>
              <a:t>Significant </a:t>
            </a:r>
            <a:r>
              <a:rPr lang="en-US" sz="2200" dirty="0" smtClean="0"/>
              <a:t>Phrase-Repetition</a:t>
            </a:r>
            <a:endParaRPr lang="en-US" sz="2200" dirty="0"/>
          </a:p>
          <a:p>
            <a:pPr lvl="1"/>
            <a:r>
              <a:rPr lang="en-US" sz="2200" dirty="0" smtClean="0"/>
              <a:t>Clear entity-association networks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35986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Distant Reading applicable to this text</a:t>
            </a:r>
          </a:p>
          <a:p>
            <a:pPr lvl="1"/>
            <a:r>
              <a:rPr lang="en-US" sz="2200" dirty="0"/>
              <a:t>Significant </a:t>
            </a:r>
            <a:r>
              <a:rPr lang="en-US" sz="2200" dirty="0" smtClean="0"/>
              <a:t>Phrase-Repetition</a:t>
            </a:r>
            <a:endParaRPr lang="en-US" sz="2200" dirty="0"/>
          </a:p>
          <a:p>
            <a:pPr lvl="1"/>
            <a:r>
              <a:rPr lang="en-US" sz="2200" dirty="0" smtClean="0"/>
              <a:t>Clear entity-association networks</a:t>
            </a:r>
            <a:endParaRPr lang="en-US" sz="2200" dirty="0"/>
          </a:p>
          <a:p>
            <a:pPr lvl="1"/>
            <a:r>
              <a:rPr lang="en-US" sz="2200" dirty="0" smtClean="0"/>
              <a:t>Repeated thought-patterns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47102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Distant Reading applicable to this text</a:t>
            </a:r>
          </a:p>
          <a:p>
            <a:pPr lvl="1"/>
            <a:r>
              <a:rPr lang="en-US" sz="2200" dirty="0"/>
              <a:t>Significant </a:t>
            </a:r>
            <a:r>
              <a:rPr lang="en-US" sz="2200" dirty="0" smtClean="0"/>
              <a:t>Phrase-Repetition</a:t>
            </a:r>
            <a:endParaRPr lang="en-US" sz="2200" dirty="0"/>
          </a:p>
          <a:p>
            <a:pPr lvl="1"/>
            <a:r>
              <a:rPr lang="en-US" sz="2200" dirty="0" smtClean="0"/>
              <a:t>Clear entity-association networks</a:t>
            </a:r>
            <a:endParaRPr lang="en-US" sz="2200" dirty="0"/>
          </a:p>
          <a:p>
            <a:pPr lvl="1"/>
            <a:r>
              <a:rPr lang="en-US" sz="2200" dirty="0" smtClean="0"/>
              <a:t>Repeated thought-patterns</a:t>
            </a:r>
            <a:endParaRPr lang="en-US" sz="2200" dirty="0"/>
          </a:p>
          <a:p>
            <a:endParaRPr lang="en-US" sz="2400" dirty="0" smtClean="0"/>
          </a:p>
          <a:p>
            <a:r>
              <a:rPr lang="en-US" sz="2400" dirty="0" smtClean="0"/>
              <a:t>Possible use in similar studies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3316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Distant Reading applicable to this text</a:t>
            </a:r>
          </a:p>
          <a:p>
            <a:pPr lvl="1"/>
            <a:r>
              <a:rPr lang="en-US" sz="2200" dirty="0"/>
              <a:t>Significant </a:t>
            </a:r>
            <a:r>
              <a:rPr lang="en-US" sz="2200" dirty="0" smtClean="0"/>
              <a:t>Phrase-Repetition</a:t>
            </a:r>
            <a:endParaRPr lang="en-US" sz="2200" dirty="0"/>
          </a:p>
          <a:p>
            <a:pPr lvl="1"/>
            <a:r>
              <a:rPr lang="en-US" sz="2200" dirty="0" smtClean="0"/>
              <a:t>Clear entity-association networks</a:t>
            </a:r>
            <a:endParaRPr lang="en-US" sz="2200" dirty="0"/>
          </a:p>
          <a:p>
            <a:pPr lvl="1"/>
            <a:r>
              <a:rPr lang="en-US" sz="2200" dirty="0" smtClean="0"/>
              <a:t>Repeated thought-patterns</a:t>
            </a:r>
            <a:endParaRPr lang="en-US" sz="2200" dirty="0"/>
          </a:p>
          <a:p>
            <a:endParaRPr lang="en-US" sz="2400" dirty="0" smtClean="0"/>
          </a:p>
          <a:p>
            <a:r>
              <a:rPr lang="en-US" sz="2400" dirty="0" smtClean="0"/>
              <a:t>Possible use in similar studies</a:t>
            </a:r>
          </a:p>
          <a:p>
            <a:pPr lvl="1"/>
            <a:r>
              <a:rPr lang="en-US" sz="2200" dirty="0" smtClean="0"/>
              <a:t>Generic algorithm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126839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Distant Reading applicable to this text</a:t>
            </a:r>
          </a:p>
          <a:p>
            <a:pPr lvl="1"/>
            <a:r>
              <a:rPr lang="en-US" sz="2200" dirty="0"/>
              <a:t>Significant </a:t>
            </a:r>
            <a:r>
              <a:rPr lang="en-US" sz="2200" dirty="0" smtClean="0"/>
              <a:t>Phrase-Repetition</a:t>
            </a:r>
            <a:endParaRPr lang="en-US" sz="2200" dirty="0"/>
          </a:p>
          <a:p>
            <a:pPr lvl="1"/>
            <a:r>
              <a:rPr lang="en-US" sz="2200" dirty="0" smtClean="0"/>
              <a:t>Clear entity-association networks</a:t>
            </a:r>
            <a:endParaRPr lang="en-US" sz="2200" dirty="0"/>
          </a:p>
          <a:p>
            <a:pPr lvl="1"/>
            <a:r>
              <a:rPr lang="en-US" sz="2200" dirty="0" smtClean="0"/>
              <a:t>Repeated thought-patterns</a:t>
            </a:r>
            <a:endParaRPr lang="en-US" sz="2200" dirty="0"/>
          </a:p>
          <a:p>
            <a:endParaRPr lang="en-US" sz="2400" dirty="0" smtClean="0"/>
          </a:p>
          <a:p>
            <a:r>
              <a:rPr lang="en-US" sz="2400" dirty="0" smtClean="0"/>
              <a:t>Possible use in similar studies</a:t>
            </a:r>
          </a:p>
          <a:p>
            <a:pPr lvl="1"/>
            <a:r>
              <a:rPr lang="en-US" sz="2200" dirty="0" smtClean="0"/>
              <a:t>Generic algorithm</a:t>
            </a:r>
          </a:p>
          <a:p>
            <a:pPr lvl="1"/>
            <a:r>
              <a:rPr lang="en-US" sz="2200" dirty="0" smtClean="0"/>
              <a:t>Clear, quickly generated visuals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003177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smtClean="0"/>
              <a:t>Questions?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3556001"/>
            <a:ext cx="8915400" cy="21674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>
                <a:hlinkClick r:id="rId2"/>
              </a:rPr>
              <a:t>conor.kelleher.1@ucdconnect.ie</a:t>
            </a:r>
            <a:endParaRPr lang="en-US" sz="2400" smtClean="0"/>
          </a:p>
          <a:p>
            <a:pPr marL="0" indent="0">
              <a:buNone/>
            </a:pPr>
            <a:endParaRPr lang="en-US" sz="2400" smtClean="0"/>
          </a:p>
          <a:p>
            <a:pPr marL="0" indent="0">
              <a:buNone/>
            </a:pPr>
            <a:r>
              <a:rPr lang="en-US" sz="2400" smtClean="0"/>
              <a:t>Conor Kelleher</a:t>
            </a:r>
          </a:p>
          <a:p>
            <a:pPr marL="0" indent="0">
              <a:buNone/>
            </a:pPr>
            <a:r>
              <a:rPr lang="en-US" sz="2400" smtClean="0"/>
              <a:t>BSc. Computer Science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0064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Paragraph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alpha val="94902"/>
            </a:schemeClr>
          </a:solidFill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600" i="1" dirty="0"/>
              <a:t>I have no idea how long ago it was when I was doing </a:t>
            </a:r>
            <a:r>
              <a:rPr lang="en-US" sz="2600" i="1" dirty="0" smtClean="0"/>
              <a:t>that.</a:t>
            </a:r>
            <a:br>
              <a:rPr lang="en-US" sz="2600" i="1" dirty="0" smtClean="0"/>
            </a:br>
            <a:r>
              <a:rPr lang="en-US" sz="2600" i="1" dirty="0" smtClean="0"/>
              <a:t>If </a:t>
            </a:r>
            <a:r>
              <a:rPr lang="en-US" sz="2600" i="1" dirty="0"/>
              <a:t>I were forced to guess, I believe I would guess ten years</a:t>
            </a:r>
            <a:r>
              <a:rPr lang="en-US" sz="2600" i="1" dirty="0" smtClean="0"/>
              <a:t>.</a:t>
            </a:r>
          </a:p>
          <a:p>
            <a:pPr marL="0" indent="0">
              <a:buNone/>
            </a:pPr>
            <a:endParaRPr lang="en-US" sz="2600" i="1" dirty="0"/>
          </a:p>
          <a:p>
            <a:pPr marL="0" indent="0">
              <a:buNone/>
            </a:pPr>
            <a:r>
              <a:rPr lang="en-US" sz="2600" i="1" dirty="0" smtClean="0"/>
              <a:t>Possibly </a:t>
            </a:r>
            <a:r>
              <a:rPr lang="en-US" sz="2600" i="1" dirty="0"/>
              <a:t>it was several years longer ago than that, however</a:t>
            </a:r>
            <a:r>
              <a:rPr lang="en-US" sz="2600" i="1" dirty="0" smtClean="0"/>
              <a:t>.</a:t>
            </a:r>
          </a:p>
          <a:p>
            <a:pPr marL="0" indent="0">
              <a:buNone/>
            </a:pPr>
            <a:endParaRPr lang="en-US" sz="2600" i="1" dirty="0" smtClean="0"/>
          </a:p>
          <a:p>
            <a:pPr marL="0" indent="0">
              <a:buNone/>
            </a:pPr>
            <a:r>
              <a:rPr lang="en-US" sz="2600" i="1" dirty="0" smtClean="0"/>
              <a:t>And </a:t>
            </a:r>
            <a:r>
              <a:rPr lang="en-US" sz="2600" i="1" dirty="0"/>
              <a:t>of course I was quite out of my mind for a certain period too, back then</a:t>
            </a:r>
            <a:r>
              <a:rPr lang="en-US" sz="2600" i="1" dirty="0" smtClean="0"/>
              <a:t>.</a:t>
            </a:r>
            <a:endParaRPr lang="en-US" sz="2600" i="1" dirty="0"/>
          </a:p>
        </p:txBody>
      </p:sp>
    </p:spTree>
    <p:extLst>
      <p:ext uri="{BB962C8B-B14F-4D97-AF65-F5344CB8AC3E}">
        <p14:creationId xmlns:p14="http://schemas.microsoft.com/office/powerpoint/2010/main" val="27809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9599075" cy="1280890"/>
          </a:xfrm>
        </p:spPr>
        <p:txBody>
          <a:bodyPr/>
          <a:lstStyle/>
          <a:p>
            <a:r>
              <a:rPr lang="en-US" dirty="0" smtClean="0"/>
              <a:t>Phrase Extraction </a:t>
            </a:r>
            <a:r>
              <a:rPr lang="mr-IN" dirty="0" smtClean="0"/>
              <a:t>–</a:t>
            </a:r>
            <a:r>
              <a:rPr lang="en-IE" dirty="0" smtClean="0"/>
              <a:t> </a:t>
            </a:r>
            <a:r>
              <a:rPr lang="en-US" sz="3500" dirty="0" smtClean="0"/>
              <a:t>Significant Phrases Only</a:t>
            </a:r>
            <a:endParaRPr lang="en-US" sz="3500" dirty="0"/>
          </a:p>
        </p:txBody>
      </p:sp>
      <p:sp>
        <p:nvSpPr>
          <p:cNvPr id="4" name="TextBox 3"/>
          <p:cNvSpPr txBox="1"/>
          <p:nvPr/>
        </p:nvSpPr>
        <p:spPr>
          <a:xfrm>
            <a:off x="3515360" y="2250440"/>
            <a:ext cx="80095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 smtClean="0"/>
              <a:t>“Why have I written that”</a:t>
            </a:r>
          </a:p>
          <a:p>
            <a:endParaRPr lang="en-IE" sz="2400" dirty="0"/>
          </a:p>
          <a:p>
            <a:r>
              <a:rPr lang="en-IE" sz="2400" dirty="0" smtClean="0"/>
              <a:t>”Why have I written”</a:t>
            </a:r>
          </a:p>
          <a:p>
            <a:endParaRPr lang="en-IE" sz="2400" dirty="0"/>
          </a:p>
          <a:p>
            <a:r>
              <a:rPr lang="en-IE" sz="2400" dirty="0" smtClean="0"/>
              <a:t>”have I written”</a:t>
            </a:r>
          </a:p>
          <a:p>
            <a:endParaRPr lang="en-IE" sz="2400" dirty="0"/>
          </a:p>
          <a:p>
            <a:r>
              <a:rPr lang="en-IE" sz="2400" dirty="0" smtClean="0"/>
              <a:t>“Why have I”</a:t>
            </a:r>
          </a:p>
          <a:p>
            <a:endParaRPr lang="en-IE" sz="2400" dirty="0"/>
          </a:p>
          <a:p>
            <a:r>
              <a:rPr lang="en-IE" sz="2400" dirty="0" smtClean="0"/>
              <a:t>“have I”</a:t>
            </a:r>
          </a:p>
        </p:txBody>
      </p:sp>
    </p:spTree>
    <p:extLst>
      <p:ext uri="{BB962C8B-B14F-4D97-AF65-F5344CB8AC3E}">
        <p14:creationId xmlns:p14="http://schemas.microsoft.com/office/powerpoint/2010/main" val="32747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9599075" cy="1280890"/>
          </a:xfrm>
        </p:spPr>
        <p:txBody>
          <a:bodyPr/>
          <a:lstStyle/>
          <a:p>
            <a:r>
              <a:rPr lang="en-US" dirty="0" smtClean="0"/>
              <a:t>Phrase Extraction </a:t>
            </a:r>
            <a:r>
              <a:rPr lang="mr-IN" dirty="0" smtClean="0"/>
              <a:t>–</a:t>
            </a:r>
            <a:r>
              <a:rPr lang="en-IE" dirty="0" smtClean="0"/>
              <a:t> </a:t>
            </a:r>
            <a:r>
              <a:rPr lang="en-US" sz="3500" dirty="0" smtClean="0"/>
              <a:t>Significant Phrases Only</a:t>
            </a:r>
            <a:endParaRPr lang="en-US" sz="3500" dirty="0"/>
          </a:p>
        </p:txBody>
      </p:sp>
      <p:sp>
        <p:nvSpPr>
          <p:cNvPr id="4" name="TextBox 3"/>
          <p:cNvSpPr txBox="1"/>
          <p:nvPr/>
        </p:nvSpPr>
        <p:spPr>
          <a:xfrm>
            <a:off x="3515360" y="2250440"/>
            <a:ext cx="80095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 smtClean="0"/>
              <a:t>“Why have I written that”</a:t>
            </a:r>
          </a:p>
          <a:p>
            <a:endParaRPr lang="en-IE" sz="2400" dirty="0"/>
          </a:p>
          <a:p>
            <a:r>
              <a:rPr lang="en-IE" sz="2400" dirty="0" smtClean="0"/>
              <a:t>”Why have I written”</a:t>
            </a:r>
          </a:p>
          <a:p>
            <a:endParaRPr lang="en-IE" sz="2400" dirty="0"/>
          </a:p>
          <a:p>
            <a:r>
              <a:rPr lang="en-IE" sz="2400" dirty="0" smtClean="0"/>
              <a:t>”have I written”</a:t>
            </a:r>
          </a:p>
          <a:p>
            <a:endParaRPr lang="en-IE" sz="2400" dirty="0"/>
          </a:p>
          <a:p>
            <a:r>
              <a:rPr lang="en-IE" sz="2400" dirty="0" smtClean="0"/>
              <a:t>“Why have I”</a:t>
            </a:r>
          </a:p>
          <a:p>
            <a:endParaRPr lang="en-IE" sz="2400" dirty="0"/>
          </a:p>
          <a:p>
            <a:r>
              <a:rPr lang="en-IE" sz="2400" dirty="0" smtClean="0"/>
              <a:t>“have I”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667760" y="3230880"/>
            <a:ext cx="2927004" cy="1108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667760" y="3972560"/>
            <a:ext cx="2204720" cy="1016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667760" y="4714239"/>
            <a:ext cx="1899920" cy="1016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667760" y="5445758"/>
            <a:ext cx="1102360" cy="1016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881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9599075" cy="1280890"/>
          </a:xfrm>
        </p:spPr>
        <p:txBody>
          <a:bodyPr/>
          <a:lstStyle/>
          <a:p>
            <a:r>
              <a:rPr lang="en-US" dirty="0" smtClean="0"/>
              <a:t>Phrase Extraction </a:t>
            </a:r>
            <a:r>
              <a:rPr lang="mr-IN" dirty="0" smtClean="0"/>
              <a:t>–</a:t>
            </a:r>
            <a:r>
              <a:rPr lang="en-IE" dirty="0" smtClean="0"/>
              <a:t> </a:t>
            </a:r>
            <a:r>
              <a:rPr lang="en-US" sz="3500" dirty="0" smtClean="0"/>
              <a:t>Significant Phrases Only</a:t>
            </a:r>
            <a:endParaRPr lang="en-US" sz="3500" dirty="0"/>
          </a:p>
        </p:txBody>
      </p:sp>
      <p:sp>
        <p:nvSpPr>
          <p:cNvPr id="4" name="TextBox 3"/>
          <p:cNvSpPr txBox="1"/>
          <p:nvPr/>
        </p:nvSpPr>
        <p:spPr>
          <a:xfrm>
            <a:off x="3515360" y="2250440"/>
            <a:ext cx="8009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 smtClean="0"/>
              <a:t>“Why have I written that”</a:t>
            </a:r>
          </a:p>
        </p:txBody>
      </p:sp>
    </p:spTree>
    <p:extLst>
      <p:ext uri="{BB962C8B-B14F-4D97-AF65-F5344CB8AC3E}">
        <p14:creationId xmlns:p14="http://schemas.microsoft.com/office/powerpoint/2010/main" val="174805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9" b="1369"/>
          <a:stretch/>
        </p:blipFill>
        <p:spPr>
          <a:xfrm>
            <a:off x="7540750" y="10"/>
            <a:ext cx="4651250" cy="6858776"/>
          </a:xfrm>
          <a:prstGeom prst="rect">
            <a:avLst/>
          </a:prstGeom>
        </p:spPr>
      </p:pic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278" y="967417"/>
            <a:ext cx="6675215" cy="39432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i="1" dirty="0" smtClean="0">
                <a:solidFill>
                  <a:srgbClr val="FEFFFF"/>
                </a:solidFill>
              </a:rPr>
              <a:t>Wittgenstein’s Mistress</a:t>
            </a:r>
            <a:r>
              <a:rPr lang="en-US" sz="4800" dirty="0" smtClean="0">
                <a:solidFill>
                  <a:srgbClr val="FEFFFF"/>
                </a:solidFill>
              </a:rPr>
              <a:t/>
            </a:r>
            <a:br>
              <a:rPr lang="en-US" sz="4800" dirty="0" smtClean="0">
                <a:solidFill>
                  <a:srgbClr val="FEFFFF"/>
                </a:solidFill>
              </a:rPr>
            </a:br>
            <a:r>
              <a:rPr lang="en-US" sz="4800" dirty="0" smtClean="0">
                <a:solidFill>
                  <a:srgbClr val="FEFFFF"/>
                </a:solidFill>
              </a:rPr>
              <a:t/>
            </a:r>
            <a:br>
              <a:rPr lang="en-US" sz="4800" dirty="0" smtClean="0">
                <a:solidFill>
                  <a:srgbClr val="FEFFFF"/>
                </a:solidFill>
              </a:rPr>
            </a:br>
            <a:r>
              <a:rPr lang="en-US" sz="4800" dirty="0" smtClean="0">
                <a:solidFill>
                  <a:srgbClr val="FEFFFF"/>
                </a:solidFill>
              </a:rPr>
              <a:t>-David </a:t>
            </a:r>
            <a:r>
              <a:rPr lang="en-US" sz="4800" dirty="0" err="1" smtClean="0">
                <a:solidFill>
                  <a:srgbClr val="FEFFFF"/>
                </a:solidFill>
              </a:rPr>
              <a:t>Markson</a:t>
            </a:r>
            <a:endParaRPr lang="en-US" sz="48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546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For example,</a:t>
            </a:r>
            <a:endParaRPr lang="en-US" sz="4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27680" y="2560320"/>
            <a:ext cx="9191534" cy="4292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sz="2800" i="1" dirty="0" smtClean="0"/>
              <a:t>“I would perhaps find it difficult to think of anybody I would rather be descended from than Emily Bronte.</a:t>
            </a:r>
          </a:p>
          <a:p>
            <a:pPr marL="0" indent="0">
              <a:buFont typeface="Wingdings 3" charset="2"/>
              <a:buNone/>
            </a:pPr>
            <a:endParaRPr lang="en-US" sz="2800" i="1" dirty="0" smtClean="0"/>
          </a:p>
          <a:p>
            <a:pPr marL="0" indent="0">
              <a:buFont typeface="Wingdings 3" charset="2"/>
              <a:buNone/>
            </a:pPr>
            <a:r>
              <a:rPr lang="en-US" sz="2800" i="1" dirty="0" smtClean="0"/>
              <a:t>Unless Sappho, of course.</a:t>
            </a:r>
          </a:p>
          <a:p>
            <a:pPr marL="0" indent="0">
              <a:buFont typeface="Wingdings 3" charset="2"/>
              <a:buNone/>
            </a:pPr>
            <a:endParaRPr lang="en-US" sz="2800" i="1" dirty="0" smtClean="0"/>
          </a:p>
          <a:p>
            <a:pPr marL="0" indent="0">
              <a:buFont typeface="Wingdings 3" charset="2"/>
              <a:buNone/>
            </a:pPr>
            <a:r>
              <a:rPr lang="en-US" sz="2800" i="1" dirty="0" smtClean="0"/>
              <a:t>Well, or Helen.”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958223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9" b="1369"/>
          <a:stretch/>
        </p:blipFill>
        <p:spPr>
          <a:xfrm>
            <a:off x="7540750" y="10"/>
            <a:ext cx="4651250" cy="6858776"/>
          </a:xfrm>
          <a:prstGeom prst="rect">
            <a:avLst/>
          </a:prstGeom>
        </p:spPr>
      </p:pic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291" y="480391"/>
            <a:ext cx="4468749" cy="20255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 smtClean="0">
                <a:solidFill>
                  <a:srgbClr val="FEFFFF"/>
                </a:solidFill>
              </a:rPr>
              <a:t>Close </a:t>
            </a:r>
            <a:r>
              <a:rPr lang="en-US" sz="4400" dirty="0">
                <a:solidFill>
                  <a:srgbClr val="FEFFFF"/>
                </a:solidFill>
              </a:rPr>
              <a:t>Reading</a:t>
            </a:r>
            <a:r>
              <a:rPr lang="en-US" sz="4000" dirty="0">
                <a:solidFill>
                  <a:srgbClr val="FEFFFF"/>
                </a:solidFill>
              </a:rPr>
              <a:t/>
            </a:r>
            <a:br>
              <a:rPr lang="en-US" sz="4000" dirty="0">
                <a:solidFill>
                  <a:srgbClr val="FEFFFF"/>
                </a:solidFill>
              </a:rPr>
            </a:br>
            <a:endParaRPr lang="en-US" sz="40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207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0000"/>
                  <a:satMod val="92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l="50000" t="50000" r="100000" b="100000"/>
            </a:path>
          </a:gradFill>
          <a:ln>
            <a:noFill/>
          </a:ln>
          <a:effectLst/>
        </p:spPr>
      </p:sp>
      <p:grpSp>
        <p:nvGrpSpPr>
          <p:cNvPr id="54" name="Group 5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9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6" name="Rectangle 8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9" b="1369"/>
          <a:stretch/>
        </p:blipFill>
        <p:spPr>
          <a:xfrm>
            <a:off x="7540750" y="10"/>
            <a:ext cx="4651250" cy="6858776"/>
          </a:xfrm>
          <a:prstGeom prst="rect">
            <a:avLst/>
          </a:prstGeom>
        </p:spPr>
      </p:pic>
      <p:sp>
        <p:nvSpPr>
          <p:cNvPr id="88" name="Rectangle 8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54075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8404003" cy="857047"/>
          </a:xfrm>
          <a:custGeom>
            <a:avLst/>
            <a:gdLst>
              <a:gd name="connsiteX0" fmla="*/ 0 w 8404003"/>
              <a:gd name="connsiteY0" fmla="*/ 0 h 857047"/>
              <a:gd name="connsiteX1" fmla="*/ 797860 w 8404003"/>
              <a:gd name="connsiteY1" fmla="*/ 0 h 857047"/>
              <a:gd name="connsiteX2" fmla="*/ 2482050 w 8404003"/>
              <a:gd name="connsiteY2" fmla="*/ 0 h 857047"/>
              <a:gd name="connsiteX3" fmla="*/ 3003610 w 8404003"/>
              <a:gd name="connsiteY3" fmla="*/ 0 h 857047"/>
              <a:gd name="connsiteX4" fmla="*/ 3219959 w 8404003"/>
              <a:gd name="connsiteY4" fmla="*/ 0 h 857047"/>
              <a:gd name="connsiteX5" fmla="*/ 3311869 w 8404003"/>
              <a:gd name="connsiteY5" fmla="*/ 0 h 857047"/>
              <a:gd name="connsiteX6" fmla="*/ 3326218 w 8404003"/>
              <a:gd name="connsiteY6" fmla="*/ 0 h 857047"/>
              <a:gd name="connsiteX7" fmla="*/ 3426656 w 8404003"/>
              <a:gd name="connsiteY7" fmla="*/ 0 h 857047"/>
              <a:gd name="connsiteX8" fmla="*/ 3516436 w 8404003"/>
              <a:gd name="connsiteY8" fmla="*/ 0 h 857047"/>
              <a:gd name="connsiteX9" fmla="*/ 3601649 w 8404003"/>
              <a:gd name="connsiteY9" fmla="*/ 0 h 857047"/>
              <a:gd name="connsiteX10" fmla="*/ 3699274 w 8404003"/>
              <a:gd name="connsiteY10" fmla="*/ 0 h 857047"/>
              <a:gd name="connsiteX11" fmla="*/ 3718421 w 8404003"/>
              <a:gd name="connsiteY11" fmla="*/ 0 h 857047"/>
              <a:gd name="connsiteX12" fmla="*/ 3910939 w 8404003"/>
              <a:gd name="connsiteY12" fmla="*/ 0 h 857047"/>
              <a:gd name="connsiteX13" fmla="*/ 3927053 w 8404003"/>
              <a:gd name="connsiteY13" fmla="*/ 0 h 857047"/>
              <a:gd name="connsiteX14" fmla="*/ 4198137 w 8404003"/>
              <a:gd name="connsiteY14" fmla="*/ 0 h 857047"/>
              <a:gd name="connsiteX15" fmla="*/ 4230161 w 8404003"/>
              <a:gd name="connsiteY15" fmla="*/ 0 h 857047"/>
              <a:gd name="connsiteX16" fmla="*/ 4245215 w 8404003"/>
              <a:gd name="connsiteY16" fmla="*/ 0 h 857047"/>
              <a:gd name="connsiteX17" fmla="*/ 4350592 w 8404003"/>
              <a:gd name="connsiteY17" fmla="*/ 0 h 857047"/>
              <a:gd name="connsiteX18" fmla="*/ 4357296 w 8404003"/>
              <a:gd name="connsiteY18" fmla="*/ 0 h 857047"/>
              <a:gd name="connsiteX19" fmla="*/ 4404222 w 8404003"/>
              <a:gd name="connsiteY19" fmla="*/ 0 h 857047"/>
              <a:gd name="connsiteX20" fmla="*/ 4531592 w 8404003"/>
              <a:gd name="connsiteY20" fmla="*/ 0 h 857047"/>
              <a:gd name="connsiteX21" fmla="*/ 4598953 w 8404003"/>
              <a:gd name="connsiteY21" fmla="*/ 0 h 857047"/>
              <a:gd name="connsiteX22" fmla="*/ 4779630 w 8404003"/>
              <a:gd name="connsiteY22" fmla="*/ 0 h 857047"/>
              <a:gd name="connsiteX23" fmla="*/ 5132321 w 8404003"/>
              <a:gd name="connsiteY23" fmla="*/ 0 h 857047"/>
              <a:gd name="connsiteX24" fmla="*/ 5141543 w 8404003"/>
              <a:gd name="connsiteY24" fmla="*/ 0 h 857047"/>
              <a:gd name="connsiteX25" fmla="*/ 5188556 w 8404003"/>
              <a:gd name="connsiteY25" fmla="*/ 0 h 857047"/>
              <a:gd name="connsiteX26" fmla="*/ 5206100 w 8404003"/>
              <a:gd name="connsiteY26" fmla="*/ 0 h 857047"/>
              <a:gd name="connsiteX27" fmla="*/ 5722554 w 8404003"/>
              <a:gd name="connsiteY27" fmla="*/ 0 h 857047"/>
              <a:gd name="connsiteX28" fmla="*/ 5732230 w 8404003"/>
              <a:gd name="connsiteY28" fmla="*/ 0 h 857047"/>
              <a:gd name="connsiteX29" fmla="*/ 5798594 w 8404003"/>
              <a:gd name="connsiteY29" fmla="*/ 0 h 857047"/>
              <a:gd name="connsiteX30" fmla="*/ 5799962 w 8404003"/>
              <a:gd name="connsiteY30" fmla="*/ 0 h 857047"/>
              <a:gd name="connsiteX31" fmla="*/ 6338565 w 8404003"/>
              <a:gd name="connsiteY31" fmla="*/ 0 h 857047"/>
              <a:gd name="connsiteX32" fmla="*/ 6649966 w 8404003"/>
              <a:gd name="connsiteY32" fmla="*/ 0 h 857047"/>
              <a:gd name="connsiteX33" fmla="*/ 6730668 w 8404003"/>
              <a:gd name="connsiteY33" fmla="*/ 0 h 857047"/>
              <a:gd name="connsiteX34" fmla="*/ 7178721 w 8404003"/>
              <a:gd name="connsiteY34" fmla="*/ 0 h 857047"/>
              <a:gd name="connsiteX35" fmla="*/ 7277889 w 8404003"/>
              <a:gd name="connsiteY35" fmla="*/ 0 h 857047"/>
              <a:gd name="connsiteX36" fmla="*/ 7782893 w 8404003"/>
              <a:gd name="connsiteY36" fmla="*/ 0 h 857047"/>
              <a:gd name="connsiteX37" fmla="*/ 8006080 w 8404003"/>
              <a:gd name="connsiteY37" fmla="*/ 0 h 857047"/>
              <a:gd name="connsiteX38" fmla="*/ 8030270 w 8404003"/>
              <a:gd name="connsiteY38" fmla="*/ 10516 h 857047"/>
              <a:gd name="connsiteX39" fmla="*/ 8035108 w 8404003"/>
              <a:gd name="connsiteY39" fmla="*/ 15774 h 857047"/>
              <a:gd name="connsiteX40" fmla="*/ 8393118 w 8404003"/>
              <a:gd name="connsiteY40" fmla="*/ 404863 h 857047"/>
              <a:gd name="connsiteX41" fmla="*/ 8393118 w 8404003"/>
              <a:gd name="connsiteY41" fmla="*/ 452185 h 857047"/>
              <a:gd name="connsiteX42" fmla="*/ 8035108 w 8404003"/>
              <a:gd name="connsiteY42" fmla="*/ 841273 h 857047"/>
              <a:gd name="connsiteX43" fmla="*/ 8030270 w 8404003"/>
              <a:gd name="connsiteY43" fmla="*/ 846531 h 857047"/>
              <a:gd name="connsiteX44" fmla="*/ 8006080 w 8404003"/>
              <a:gd name="connsiteY44" fmla="*/ 857047 h 857047"/>
              <a:gd name="connsiteX45" fmla="*/ 7889742 w 8404003"/>
              <a:gd name="connsiteY45" fmla="*/ 857047 h 857047"/>
              <a:gd name="connsiteX46" fmla="*/ 7782893 w 8404003"/>
              <a:gd name="connsiteY46" fmla="*/ 857047 h 857047"/>
              <a:gd name="connsiteX47" fmla="*/ 7776190 w 8404003"/>
              <a:gd name="connsiteY47" fmla="*/ 857047 h 857047"/>
              <a:gd name="connsiteX48" fmla="*/ 7730315 w 8404003"/>
              <a:gd name="connsiteY48" fmla="*/ 857047 h 857047"/>
              <a:gd name="connsiteX49" fmla="*/ 7729264 w 8404003"/>
              <a:gd name="connsiteY49" fmla="*/ 857047 h 857047"/>
              <a:gd name="connsiteX50" fmla="*/ 7601893 w 8404003"/>
              <a:gd name="connsiteY50" fmla="*/ 857047 h 857047"/>
              <a:gd name="connsiteX51" fmla="*/ 7467477 w 8404003"/>
              <a:gd name="connsiteY51" fmla="*/ 857047 h 857047"/>
              <a:gd name="connsiteX52" fmla="*/ 7353856 w 8404003"/>
              <a:gd name="connsiteY52" fmla="*/ 857047 h 857047"/>
              <a:gd name="connsiteX53" fmla="*/ 7075374 w 8404003"/>
              <a:gd name="connsiteY53" fmla="*/ 857047 h 857047"/>
              <a:gd name="connsiteX54" fmla="*/ 6944929 w 8404003"/>
              <a:gd name="connsiteY54" fmla="*/ 857047 h 857047"/>
              <a:gd name="connsiteX55" fmla="*/ 6528153 w 8404003"/>
              <a:gd name="connsiteY55" fmla="*/ 857047 h 857047"/>
              <a:gd name="connsiteX56" fmla="*/ 6334891 w 8404003"/>
              <a:gd name="connsiteY56" fmla="*/ 857047 h 857047"/>
              <a:gd name="connsiteX57" fmla="*/ 5799962 w 8404003"/>
              <a:gd name="connsiteY57" fmla="*/ 857047 h 857047"/>
              <a:gd name="connsiteX58" fmla="*/ 5722554 w 8404003"/>
              <a:gd name="connsiteY58" fmla="*/ 857047 h 857047"/>
              <a:gd name="connsiteX59" fmla="*/ 5648775 w 8404003"/>
              <a:gd name="connsiteY59" fmla="*/ 857047 h 857047"/>
              <a:gd name="connsiteX60" fmla="*/ 5483520 w 8404003"/>
              <a:gd name="connsiteY60" fmla="*/ 857047 h 857047"/>
              <a:gd name="connsiteX61" fmla="*/ 5473550 w 8404003"/>
              <a:gd name="connsiteY61" fmla="*/ 857047 h 857047"/>
              <a:gd name="connsiteX62" fmla="*/ 5132321 w 8404003"/>
              <a:gd name="connsiteY62" fmla="*/ 857047 h 857047"/>
              <a:gd name="connsiteX63" fmla="*/ 5047108 w 8404003"/>
              <a:gd name="connsiteY63" fmla="*/ 857047 h 857047"/>
              <a:gd name="connsiteX64" fmla="*/ 4954764 w 8404003"/>
              <a:gd name="connsiteY64" fmla="*/ 857047 h 857047"/>
              <a:gd name="connsiteX65" fmla="*/ 4930335 w 8404003"/>
              <a:gd name="connsiteY65" fmla="*/ 857047 h 857047"/>
              <a:gd name="connsiteX66" fmla="*/ 4450619 w 8404003"/>
              <a:gd name="connsiteY66" fmla="*/ 857047 h 857047"/>
              <a:gd name="connsiteX67" fmla="*/ 4350592 w 8404003"/>
              <a:gd name="connsiteY67" fmla="*/ 857047 h 857047"/>
              <a:gd name="connsiteX68" fmla="*/ 4335538 w 8404003"/>
              <a:gd name="connsiteY68" fmla="*/ 857047 h 857047"/>
              <a:gd name="connsiteX69" fmla="*/ 4230161 w 8404003"/>
              <a:gd name="connsiteY69" fmla="*/ 857047 h 857047"/>
              <a:gd name="connsiteX70" fmla="*/ 4215812 w 8404003"/>
              <a:gd name="connsiteY70" fmla="*/ 857047 h 857047"/>
              <a:gd name="connsiteX71" fmla="*/ 4115374 w 8404003"/>
              <a:gd name="connsiteY71" fmla="*/ 857047 h 857047"/>
              <a:gd name="connsiteX72" fmla="*/ 4049804 w 8404003"/>
              <a:gd name="connsiteY72" fmla="*/ 857047 h 857047"/>
              <a:gd name="connsiteX73" fmla="*/ 3842757 w 8404003"/>
              <a:gd name="connsiteY73" fmla="*/ 857047 h 857047"/>
              <a:gd name="connsiteX74" fmla="*/ 3614977 w 8404003"/>
              <a:gd name="connsiteY74" fmla="*/ 857047 h 857047"/>
              <a:gd name="connsiteX75" fmla="*/ 3516436 w 8404003"/>
              <a:gd name="connsiteY75" fmla="*/ 857047 h 857047"/>
              <a:gd name="connsiteX76" fmla="*/ 3452333 w 8404003"/>
              <a:gd name="connsiteY76" fmla="*/ 857047 h 857047"/>
              <a:gd name="connsiteX77" fmla="*/ 3311869 w 8404003"/>
              <a:gd name="connsiteY77" fmla="*/ 857047 h 857047"/>
              <a:gd name="connsiteX78" fmla="*/ 3300088 w 8404003"/>
              <a:gd name="connsiteY78" fmla="*/ 857047 h 857047"/>
              <a:gd name="connsiteX79" fmla="*/ 3272588 w 8404003"/>
              <a:gd name="connsiteY79" fmla="*/ 857047 h 857047"/>
              <a:gd name="connsiteX80" fmla="*/ 3179295 w 8404003"/>
              <a:gd name="connsiteY80" fmla="*/ 857047 h 857047"/>
              <a:gd name="connsiteX81" fmla="*/ 3003610 w 8404003"/>
              <a:gd name="connsiteY81" fmla="*/ 857047 h 857047"/>
              <a:gd name="connsiteX82" fmla="*/ 2997618 w 8404003"/>
              <a:gd name="connsiteY82" fmla="*/ 857047 h 857047"/>
              <a:gd name="connsiteX83" fmla="*/ 797860 w 8404003"/>
              <a:gd name="connsiteY83" fmla="*/ 857047 h 857047"/>
              <a:gd name="connsiteX84" fmla="*/ 0 w 8404003"/>
              <a:gd name="connsiteY84" fmla="*/ 857047 h 857047"/>
              <a:gd name="connsiteX85" fmla="*/ 0 w 8404003"/>
              <a:gd name="connsiteY85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404003" h="857047">
                <a:moveTo>
                  <a:pt x="0" y="0"/>
                </a:moveTo>
                <a:cubicBezTo>
                  <a:pt x="0" y="0"/>
                  <a:pt x="0" y="0"/>
                  <a:pt x="797860" y="0"/>
                </a:cubicBezTo>
                <a:cubicBezTo>
                  <a:pt x="797860" y="0"/>
                  <a:pt x="797860" y="0"/>
                  <a:pt x="2482050" y="0"/>
                </a:cubicBezTo>
                <a:lnTo>
                  <a:pt x="3003610" y="0"/>
                </a:lnTo>
                <a:cubicBezTo>
                  <a:pt x="3003610" y="0"/>
                  <a:pt x="3003610" y="0"/>
                  <a:pt x="3219959" y="0"/>
                </a:cubicBezTo>
                <a:lnTo>
                  <a:pt x="3311869" y="0"/>
                </a:lnTo>
                <a:lnTo>
                  <a:pt x="3326218" y="0"/>
                </a:lnTo>
                <a:lnTo>
                  <a:pt x="3426656" y="0"/>
                </a:lnTo>
                <a:lnTo>
                  <a:pt x="3516436" y="0"/>
                </a:lnTo>
                <a:cubicBezTo>
                  <a:pt x="3516436" y="0"/>
                  <a:pt x="3516436" y="0"/>
                  <a:pt x="3601649" y="0"/>
                </a:cubicBezTo>
                <a:lnTo>
                  <a:pt x="3699274" y="0"/>
                </a:lnTo>
                <a:lnTo>
                  <a:pt x="3718421" y="0"/>
                </a:lnTo>
                <a:cubicBezTo>
                  <a:pt x="3768918" y="0"/>
                  <a:pt x="3832038" y="0"/>
                  <a:pt x="3910939" y="0"/>
                </a:cubicBezTo>
                <a:lnTo>
                  <a:pt x="3927053" y="0"/>
                </a:lnTo>
                <a:lnTo>
                  <a:pt x="4198137" y="0"/>
                </a:lnTo>
                <a:lnTo>
                  <a:pt x="4230161" y="0"/>
                </a:lnTo>
                <a:lnTo>
                  <a:pt x="4245215" y="0"/>
                </a:lnTo>
                <a:lnTo>
                  <a:pt x="4350592" y="0"/>
                </a:lnTo>
                <a:lnTo>
                  <a:pt x="4357296" y="0"/>
                </a:lnTo>
                <a:lnTo>
                  <a:pt x="4404222" y="0"/>
                </a:lnTo>
                <a:lnTo>
                  <a:pt x="4531592" y="0"/>
                </a:lnTo>
                <a:lnTo>
                  <a:pt x="4598953" y="0"/>
                </a:lnTo>
                <a:lnTo>
                  <a:pt x="4779630" y="0"/>
                </a:lnTo>
                <a:lnTo>
                  <a:pt x="5132321" y="0"/>
                </a:lnTo>
                <a:cubicBezTo>
                  <a:pt x="5132321" y="0"/>
                  <a:pt x="5132321" y="0"/>
                  <a:pt x="5141543" y="0"/>
                </a:cubicBezTo>
                <a:lnTo>
                  <a:pt x="5188556" y="0"/>
                </a:lnTo>
                <a:lnTo>
                  <a:pt x="5206100" y="0"/>
                </a:lnTo>
                <a:cubicBezTo>
                  <a:pt x="5279879" y="0"/>
                  <a:pt x="5427438" y="0"/>
                  <a:pt x="5722554" y="0"/>
                </a:cubicBezTo>
                <a:cubicBezTo>
                  <a:pt x="5722554" y="0"/>
                  <a:pt x="5722554" y="0"/>
                  <a:pt x="5732230" y="0"/>
                </a:cubicBezTo>
                <a:lnTo>
                  <a:pt x="5798594" y="0"/>
                </a:lnTo>
                <a:lnTo>
                  <a:pt x="5799962" y="0"/>
                </a:lnTo>
                <a:cubicBezTo>
                  <a:pt x="5799962" y="0"/>
                  <a:pt x="5799962" y="0"/>
                  <a:pt x="6338565" y="0"/>
                </a:cubicBezTo>
                <a:lnTo>
                  <a:pt x="6649966" y="0"/>
                </a:lnTo>
                <a:lnTo>
                  <a:pt x="6730668" y="0"/>
                </a:lnTo>
                <a:lnTo>
                  <a:pt x="7178721" y="0"/>
                </a:lnTo>
                <a:lnTo>
                  <a:pt x="7277889" y="0"/>
                </a:lnTo>
                <a:lnTo>
                  <a:pt x="7782893" y="0"/>
                </a:lnTo>
                <a:lnTo>
                  <a:pt x="8006080" y="0"/>
                </a:lnTo>
                <a:cubicBezTo>
                  <a:pt x="8015756" y="0"/>
                  <a:pt x="8025432" y="5258"/>
                  <a:pt x="8030270" y="10516"/>
                </a:cubicBezTo>
                <a:cubicBezTo>
                  <a:pt x="8030270" y="10516"/>
                  <a:pt x="8035108" y="10516"/>
                  <a:pt x="8035108" y="15774"/>
                </a:cubicBezTo>
                <a:cubicBezTo>
                  <a:pt x="8035108" y="15774"/>
                  <a:pt x="8035108" y="15774"/>
                  <a:pt x="8393118" y="404863"/>
                </a:cubicBezTo>
                <a:cubicBezTo>
                  <a:pt x="8407632" y="415379"/>
                  <a:pt x="8407632" y="436411"/>
                  <a:pt x="8393118" y="452185"/>
                </a:cubicBezTo>
                <a:cubicBezTo>
                  <a:pt x="8393118" y="452185"/>
                  <a:pt x="8393118" y="452185"/>
                  <a:pt x="8035108" y="841273"/>
                </a:cubicBezTo>
                <a:cubicBezTo>
                  <a:pt x="8035108" y="841273"/>
                  <a:pt x="8030270" y="841273"/>
                  <a:pt x="8030270" y="846531"/>
                </a:cubicBezTo>
                <a:cubicBezTo>
                  <a:pt x="8025432" y="851789"/>
                  <a:pt x="8015756" y="857047"/>
                  <a:pt x="8006080" y="857047"/>
                </a:cubicBezTo>
                <a:cubicBezTo>
                  <a:pt x="8006080" y="857047"/>
                  <a:pt x="8006080" y="857047"/>
                  <a:pt x="7889742" y="857047"/>
                </a:cubicBezTo>
                <a:lnTo>
                  <a:pt x="7782893" y="857047"/>
                </a:lnTo>
                <a:lnTo>
                  <a:pt x="7776190" y="857047"/>
                </a:lnTo>
                <a:lnTo>
                  <a:pt x="7730315" y="857047"/>
                </a:lnTo>
                <a:lnTo>
                  <a:pt x="7729264" y="857047"/>
                </a:lnTo>
                <a:lnTo>
                  <a:pt x="7601893" y="857047"/>
                </a:lnTo>
                <a:lnTo>
                  <a:pt x="7467477" y="857047"/>
                </a:lnTo>
                <a:lnTo>
                  <a:pt x="7353856" y="857047"/>
                </a:lnTo>
                <a:lnTo>
                  <a:pt x="7075374" y="857047"/>
                </a:lnTo>
                <a:lnTo>
                  <a:pt x="6944929" y="857047"/>
                </a:lnTo>
                <a:lnTo>
                  <a:pt x="6528153" y="857047"/>
                </a:lnTo>
                <a:lnTo>
                  <a:pt x="6334891" y="857047"/>
                </a:lnTo>
                <a:lnTo>
                  <a:pt x="5799962" y="857047"/>
                </a:lnTo>
                <a:cubicBezTo>
                  <a:pt x="5799962" y="857047"/>
                  <a:pt x="5799962" y="857047"/>
                  <a:pt x="5722554" y="857047"/>
                </a:cubicBezTo>
                <a:cubicBezTo>
                  <a:pt x="5722554" y="857047"/>
                  <a:pt x="5722554" y="857047"/>
                  <a:pt x="5648775" y="857047"/>
                </a:cubicBezTo>
                <a:lnTo>
                  <a:pt x="5483520" y="857047"/>
                </a:lnTo>
                <a:lnTo>
                  <a:pt x="5473550" y="857047"/>
                </a:lnTo>
                <a:cubicBezTo>
                  <a:pt x="5390548" y="857047"/>
                  <a:pt x="5279879" y="857047"/>
                  <a:pt x="5132321" y="857047"/>
                </a:cubicBezTo>
                <a:cubicBezTo>
                  <a:pt x="5132321" y="857047"/>
                  <a:pt x="5132321" y="857047"/>
                  <a:pt x="5047108" y="857047"/>
                </a:cubicBezTo>
                <a:lnTo>
                  <a:pt x="4954764" y="857047"/>
                </a:lnTo>
                <a:lnTo>
                  <a:pt x="4930335" y="857047"/>
                </a:lnTo>
                <a:cubicBezTo>
                  <a:pt x="4829342" y="857047"/>
                  <a:pt x="4677853" y="857047"/>
                  <a:pt x="4450619" y="857047"/>
                </a:cubicBezTo>
                <a:lnTo>
                  <a:pt x="4350592" y="857047"/>
                </a:lnTo>
                <a:lnTo>
                  <a:pt x="4335538" y="857047"/>
                </a:lnTo>
                <a:lnTo>
                  <a:pt x="4230161" y="857047"/>
                </a:lnTo>
                <a:lnTo>
                  <a:pt x="4215812" y="857047"/>
                </a:lnTo>
                <a:lnTo>
                  <a:pt x="4115374" y="857047"/>
                </a:lnTo>
                <a:lnTo>
                  <a:pt x="4049804" y="857047"/>
                </a:lnTo>
                <a:lnTo>
                  <a:pt x="3842757" y="857047"/>
                </a:lnTo>
                <a:lnTo>
                  <a:pt x="3614977" y="857047"/>
                </a:lnTo>
                <a:lnTo>
                  <a:pt x="3516436" y="857047"/>
                </a:lnTo>
                <a:cubicBezTo>
                  <a:pt x="3516436" y="857047"/>
                  <a:pt x="3516436" y="857047"/>
                  <a:pt x="3452333" y="857047"/>
                </a:cubicBezTo>
                <a:lnTo>
                  <a:pt x="3311869" y="857047"/>
                </a:lnTo>
                <a:lnTo>
                  <a:pt x="3300088" y="857047"/>
                </a:lnTo>
                <a:lnTo>
                  <a:pt x="3272588" y="857047"/>
                </a:lnTo>
                <a:lnTo>
                  <a:pt x="3179295" y="857047"/>
                </a:lnTo>
                <a:lnTo>
                  <a:pt x="3003610" y="857047"/>
                </a:lnTo>
                <a:lnTo>
                  <a:pt x="2997618" y="857047"/>
                </a:lnTo>
                <a:cubicBezTo>
                  <a:pt x="2683367" y="857047"/>
                  <a:pt x="2054864" y="857047"/>
                  <a:pt x="797860" y="857047"/>
                </a:cubicBezTo>
                <a:cubicBezTo>
                  <a:pt x="797860" y="857047"/>
                  <a:pt x="797860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291" y="480390"/>
            <a:ext cx="4468749" cy="38523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 smtClean="0">
                <a:solidFill>
                  <a:srgbClr val="FEFFFF"/>
                </a:solidFill>
              </a:rPr>
              <a:t>Close </a:t>
            </a:r>
            <a:r>
              <a:rPr lang="en-US" sz="4400" dirty="0">
                <a:solidFill>
                  <a:srgbClr val="FEFFFF"/>
                </a:solidFill>
              </a:rPr>
              <a:t>Reading</a:t>
            </a:r>
            <a:r>
              <a:rPr lang="en-US" sz="4000" dirty="0">
                <a:solidFill>
                  <a:srgbClr val="FEFFFF"/>
                </a:solidFill>
              </a:rPr>
              <a:t/>
            </a:r>
            <a:br>
              <a:rPr lang="en-US" sz="4000" dirty="0">
                <a:solidFill>
                  <a:srgbClr val="FEFFFF"/>
                </a:solidFill>
              </a:rPr>
            </a:br>
            <a:r>
              <a:rPr lang="en-US" sz="4000" dirty="0">
                <a:solidFill>
                  <a:srgbClr val="FEFFFF"/>
                </a:solidFill>
              </a:rPr>
              <a:t/>
            </a:r>
            <a:br>
              <a:rPr lang="en-US" sz="4000" dirty="0">
                <a:solidFill>
                  <a:srgbClr val="FEFFFF"/>
                </a:solidFill>
              </a:rPr>
            </a:br>
            <a:r>
              <a:rPr lang="en-US" sz="4000" dirty="0" smtClean="0">
                <a:solidFill>
                  <a:srgbClr val="FEFFFF"/>
                </a:solidFill>
              </a:rPr>
              <a:t>vs.</a:t>
            </a:r>
            <a:br>
              <a:rPr lang="en-US" sz="4000" dirty="0" smtClean="0">
                <a:solidFill>
                  <a:srgbClr val="FEFFFF"/>
                </a:solidFill>
              </a:rPr>
            </a:br>
            <a:r>
              <a:rPr lang="en-US" sz="4000" dirty="0">
                <a:solidFill>
                  <a:srgbClr val="FEFFFF"/>
                </a:solidFill>
              </a:rPr>
              <a:t/>
            </a:r>
            <a:br>
              <a:rPr lang="en-US" sz="4000" dirty="0">
                <a:solidFill>
                  <a:srgbClr val="FEFFFF"/>
                </a:solidFill>
              </a:rPr>
            </a:br>
            <a:r>
              <a:rPr lang="en-US" sz="4000" dirty="0" smtClean="0">
                <a:solidFill>
                  <a:srgbClr val="FEFFFF"/>
                </a:solidFill>
              </a:rPr>
              <a:t>Distant Reading</a:t>
            </a:r>
            <a:endParaRPr lang="en-US" sz="40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37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4106</TotalTime>
  <Words>749</Words>
  <Application>Microsoft Macintosh PowerPoint</Application>
  <PresentationFormat>Widescreen</PresentationFormat>
  <Paragraphs>262</Paragraphs>
  <Slides>59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Calibri</vt:lpstr>
      <vt:lpstr>Century Gothic</vt:lpstr>
      <vt:lpstr>Mangal</vt:lpstr>
      <vt:lpstr>Wingdings 3</vt:lpstr>
      <vt:lpstr>Arial</vt:lpstr>
      <vt:lpstr>Wisp</vt:lpstr>
      <vt:lpstr>Final Year Project  Markson’s Memory</vt:lpstr>
      <vt:lpstr>Markson’s Memory</vt:lpstr>
      <vt:lpstr>Markson’s Memory</vt:lpstr>
      <vt:lpstr>Markson’s Memory</vt:lpstr>
      <vt:lpstr>Markson’s Memory</vt:lpstr>
      <vt:lpstr>Wittgenstein’s Mistress  -David Markson</vt:lpstr>
      <vt:lpstr>For example,</vt:lpstr>
      <vt:lpstr>Close Reading </vt:lpstr>
      <vt:lpstr>Close Reading  vs.  Distant Reading</vt:lpstr>
      <vt:lpstr>Approach </vt:lpstr>
      <vt:lpstr>Approach </vt:lpstr>
      <vt:lpstr>Approach </vt:lpstr>
      <vt:lpstr>Approach </vt:lpstr>
      <vt:lpstr>Approach </vt:lpstr>
      <vt:lpstr>Finding Phrase Repetition</vt:lpstr>
      <vt:lpstr>Phrase Extraction – N-Grams</vt:lpstr>
      <vt:lpstr>Phrase Extraction – N-Grams</vt:lpstr>
      <vt:lpstr>Phrase Extraction – N-Grams</vt:lpstr>
      <vt:lpstr>Phrase Extraction – N-Grams</vt:lpstr>
      <vt:lpstr>Named Entity Recognition</vt:lpstr>
      <vt:lpstr>Finding Entities</vt:lpstr>
      <vt:lpstr>Finding Entities</vt:lpstr>
      <vt:lpstr>Finding Entities</vt:lpstr>
      <vt:lpstr>Finding Entities</vt:lpstr>
      <vt:lpstr>Finding Entities</vt:lpstr>
      <vt:lpstr>Finding Entities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</vt:lpstr>
      <vt:lpstr>Conclusions</vt:lpstr>
      <vt:lpstr>Conclusions</vt:lpstr>
      <vt:lpstr>Conclusions</vt:lpstr>
      <vt:lpstr>Conclusions</vt:lpstr>
      <vt:lpstr>Conclusions</vt:lpstr>
      <vt:lpstr>Conclusions</vt:lpstr>
      <vt:lpstr>Conclusions</vt:lpstr>
      <vt:lpstr>Questions?</vt:lpstr>
      <vt:lpstr>Sample Paragraph Structure</vt:lpstr>
      <vt:lpstr>Phrase Extraction – Significant Phrases Only</vt:lpstr>
      <vt:lpstr>Phrase Extraction – Significant Phrases Only</vt:lpstr>
      <vt:lpstr>Phrase Extraction – Significant Phrases Only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Conor Kelleher</dc:creator>
  <cp:lastModifiedBy>Conor Kelleher</cp:lastModifiedBy>
  <cp:revision>90</cp:revision>
  <cp:lastPrinted>2017-03-18T15:24:58Z</cp:lastPrinted>
  <dcterms:created xsi:type="dcterms:W3CDTF">2017-03-14T18:42:17Z</dcterms:created>
  <dcterms:modified xsi:type="dcterms:W3CDTF">2017-03-19T21:35:12Z</dcterms:modified>
</cp:coreProperties>
</file>

<file path=docProps/thumbnail.jpeg>
</file>